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Default Extension="bin" ContentType="application/vnd.openxmlformats-officedocument.oleObject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1" r:id="rId1"/>
  </p:sldMasterIdLst>
  <p:notesMasterIdLst>
    <p:notesMasterId r:id="rId22"/>
  </p:notesMasterIdLst>
  <p:sldIdLst>
    <p:sldId id="257" r:id="rId2"/>
    <p:sldId id="288" r:id="rId3"/>
    <p:sldId id="290" r:id="rId4"/>
    <p:sldId id="289" r:id="rId5"/>
    <p:sldId id="293" r:id="rId6"/>
    <p:sldId id="308" r:id="rId7"/>
    <p:sldId id="312" r:id="rId8"/>
    <p:sldId id="313" r:id="rId9"/>
    <p:sldId id="295" r:id="rId10"/>
    <p:sldId id="297" r:id="rId11"/>
    <p:sldId id="294" r:id="rId12"/>
    <p:sldId id="292" r:id="rId13"/>
    <p:sldId id="314" r:id="rId14"/>
    <p:sldId id="315" r:id="rId15"/>
    <p:sldId id="298" r:id="rId16"/>
    <p:sldId id="307" r:id="rId17"/>
    <p:sldId id="305" r:id="rId18"/>
    <p:sldId id="306" r:id="rId19"/>
    <p:sldId id="316" r:id="rId20"/>
    <p:sldId id="263" r:id="rId21"/>
  </p:sldIdLst>
  <p:sldSz cx="9144000" cy="6858000" type="screen4x3"/>
  <p:notesSz cx="6858000" cy="9144000"/>
  <p:defaultTextStyle>
    <a:defPPr>
      <a:defRPr lang="en-GB"/>
    </a:defPPr>
    <a:lvl1pPr algn="l" rtl="0" fontAlgn="base">
      <a:lnSpc>
        <a:spcPct val="85000"/>
      </a:lnSpc>
      <a:spcBef>
        <a:spcPct val="0"/>
      </a:spcBef>
      <a:spcAft>
        <a:spcPct val="0"/>
      </a:spcAft>
      <a:defRPr sz="4400" kern="1200">
        <a:solidFill>
          <a:schemeClr val="tx2"/>
        </a:solidFill>
        <a:latin typeface="Arial" charset="0"/>
        <a:ea typeface="ＭＳ Ｐゴシック" charset="0"/>
        <a:cs typeface="ＭＳ Ｐゴシック" charset="0"/>
      </a:defRPr>
    </a:lvl1pPr>
    <a:lvl2pPr marL="457200" algn="l" rtl="0" fontAlgn="base">
      <a:lnSpc>
        <a:spcPct val="85000"/>
      </a:lnSpc>
      <a:spcBef>
        <a:spcPct val="0"/>
      </a:spcBef>
      <a:spcAft>
        <a:spcPct val="0"/>
      </a:spcAft>
      <a:defRPr sz="4400" kern="1200">
        <a:solidFill>
          <a:schemeClr val="tx2"/>
        </a:solidFill>
        <a:latin typeface="Arial" charset="0"/>
        <a:ea typeface="ＭＳ Ｐゴシック" charset="0"/>
        <a:cs typeface="ＭＳ Ｐゴシック" charset="0"/>
      </a:defRPr>
    </a:lvl2pPr>
    <a:lvl3pPr marL="914400" algn="l" rtl="0" fontAlgn="base">
      <a:lnSpc>
        <a:spcPct val="85000"/>
      </a:lnSpc>
      <a:spcBef>
        <a:spcPct val="0"/>
      </a:spcBef>
      <a:spcAft>
        <a:spcPct val="0"/>
      </a:spcAft>
      <a:defRPr sz="4400" kern="1200">
        <a:solidFill>
          <a:schemeClr val="tx2"/>
        </a:solidFill>
        <a:latin typeface="Arial" charset="0"/>
        <a:ea typeface="ＭＳ Ｐゴシック" charset="0"/>
        <a:cs typeface="ＭＳ Ｐゴシック" charset="0"/>
      </a:defRPr>
    </a:lvl3pPr>
    <a:lvl4pPr marL="1371600" algn="l" rtl="0" fontAlgn="base">
      <a:lnSpc>
        <a:spcPct val="85000"/>
      </a:lnSpc>
      <a:spcBef>
        <a:spcPct val="0"/>
      </a:spcBef>
      <a:spcAft>
        <a:spcPct val="0"/>
      </a:spcAft>
      <a:defRPr sz="4400" kern="1200">
        <a:solidFill>
          <a:schemeClr val="tx2"/>
        </a:solidFill>
        <a:latin typeface="Arial" charset="0"/>
        <a:ea typeface="ＭＳ Ｐゴシック" charset="0"/>
        <a:cs typeface="ＭＳ Ｐゴシック" charset="0"/>
      </a:defRPr>
    </a:lvl4pPr>
    <a:lvl5pPr marL="1828800" algn="l" rtl="0" fontAlgn="base">
      <a:lnSpc>
        <a:spcPct val="85000"/>
      </a:lnSpc>
      <a:spcBef>
        <a:spcPct val="0"/>
      </a:spcBef>
      <a:spcAft>
        <a:spcPct val="0"/>
      </a:spcAft>
      <a:defRPr sz="4400" kern="1200">
        <a:solidFill>
          <a:schemeClr val="tx2"/>
        </a:solidFill>
        <a:latin typeface="Arial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sz="4400" kern="1200">
        <a:solidFill>
          <a:schemeClr val="tx2"/>
        </a:solidFill>
        <a:latin typeface="Arial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sz="4400" kern="1200">
        <a:solidFill>
          <a:schemeClr val="tx2"/>
        </a:solidFill>
        <a:latin typeface="Arial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sz="4400" kern="1200">
        <a:solidFill>
          <a:schemeClr val="tx2"/>
        </a:solidFill>
        <a:latin typeface="Arial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sz="4400" kern="1200">
        <a:solidFill>
          <a:schemeClr val="tx2"/>
        </a:solidFill>
        <a:latin typeface="Arial" charset="0"/>
        <a:ea typeface="ＭＳ Ｐゴシック" charset="0"/>
        <a:cs typeface="ＭＳ Ｐゴシック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1482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4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lnSpc>
                <a:spcPct val="100000"/>
              </a:lnSpc>
              <a:defRPr sz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52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lnSpc>
                <a:spcPct val="100000"/>
              </a:lnSpc>
              <a:defRPr sz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205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553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 smtClean="0"/>
              <a:t>Click to edit Master text styles</a:t>
            </a:r>
          </a:p>
          <a:p>
            <a:pPr lvl="1"/>
            <a:r>
              <a:rPr lang="en-GB" noProof="0" smtClean="0"/>
              <a:t>Second level</a:t>
            </a:r>
          </a:p>
          <a:p>
            <a:pPr lvl="2"/>
            <a:r>
              <a:rPr lang="en-GB" noProof="0" smtClean="0"/>
              <a:t>Third level</a:t>
            </a:r>
          </a:p>
          <a:p>
            <a:pPr lvl="3"/>
            <a:r>
              <a:rPr lang="en-GB" noProof="0" smtClean="0"/>
              <a:t>Fourth level</a:t>
            </a:r>
          </a:p>
          <a:p>
            <a:pPr lvl="4"/>
            <a:r>
              <a:rPr lang="en-GB" noProof="0" smtClean="0"/>
              <a:t>Fifth level</a:t>
            </a:r>
          </a:p>
        </p:txBody>
      </p:sp>
      <p:sp>
        <p:nvSpPr>
          <p:cNvPr id="553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lnSpc>
                <a:spcPct val="100000"/>
              </a:lnSpc>
              <a:defRPr sz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53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lnSpc>
                <a:spcPct val="100000"/>
              </a:lnSpc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5EE0DB30-E347-F441-AF02-9DE71AB320F0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241541801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A summary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EE0DB30-E347-F441-AF02-9DE71AB320F0}" type="slidenum">
              <a:rPr lang="en-GB" smtClean="0"/>
              <a:pPr>
                <a:defRPr/>
              </a:pPr>
              <a:t>3</a:t>
            </a:fld>
            <a:endParaRPr lang="en-GB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349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GB" smtClean="0"/>
              <a:t>WOW – weather on the web</a:t>
            </a:r>
          </a:p>
          <a:p>
            <a:endParaRPr lang="en-GB" smtClean="0"/>
          </a:p>
          <a:p>
            <a:r>
              <a:rPr lang="en-GB" smtClean="0"/>
              <a:t>Real-time weather observations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option 1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>
            <a:spLocks noGrp="1" noChangeArrowheads="1"/>
          </p:cNvSpPr>
          <p:nvPr>
            <p:ph type="ctrTitle" hasCustomPrompt="1"/>
          </p:nvPr>
        </p:nvSpPr>
        <p:spPr>
          <a:xfrm>
            <a:off x="2123728" y="607694"/>
            <a:ext cx="6912768" cy="905711"/>
          </a:xfrm>
          <a:prstGeom prst="rect">
            <a:avLst/>
          </a:prstGeom>
          <a:ln>
            <a:noFill/>
          </a:ln>
        </p:spPr>
        <p:txBody>
          <a:bodyPr anchor="b" anchorCtr="0"/>
          <a:lstStyle>
            <a:lvl1pPr algn="l">
              <a:defRPr sz="3600" baseline="0">
                <a:ln>
                  <a:noFill/>
                </a:ln>
                <a:solidFill>
                  <a:srgbClr val="FFFFFF"/>
                </a:solidFill>
                <a:latin typeface="Arial"/>
                <a:cs typeface="Arial"/>
              </a:defRPr>
            </a:lvl1pPr>
          </a:lstStyle>
          <a:p>
            <a:r>
              <a:rPr lang="en-GB" dirty="0" smtClean="0"/>
              <a:t>Title of presentation</a:t>
            </a:r>
            <a:endParaRPr lang="en-US" dirty="0"/>
          </a:p>
        </p:txBody>
      </p:sp>
      <p:sp>
        <p:nvSpPr>
          <p:cNvPr id="11" name="Rectangle 3"/>
          <p:cNvSpPr>
            <a:spLocks noGrp="1" noChangeArrowheads="1"/>
          </p:cNvSpPr>
          <p:nvPr>
            <p:ph type="subTitle" idx="1" hasCustomPrompt="1"/>
          </p:nvPr>
        </p:nvSpPr>
        <p:spPr>
          <a:xfrm>
            <a:off x="2123728" y="1541182"/>
            <a:ext cx="6912768" cy="504056"/>
          </a:xfrm>
          <a:prstGeom prst="rect">
            <a:avLst/>
          </a:prstGeom>
        </p:spPr>
        <p:txBody>
          <a:bodyPr/>
          <a:lstStyle>
            <a:lvl1pPr marL="0" indent="0" algn="l">
              <a:buFontTx/>
              <a:buNone/>
              <a:defRPr sz="2000">
                <a:solidFill>
                  <a:srgbClr val="FFFFFF"/>
                </a:solidFill>
                <a:latin typeface="Arial"/>
                <a:cs typeface="Arial"/>
              </a:defRPr>
            </a:lvl1pPr>
          </a:lstStyle>
          <a:p>
            <a:r>
              <a:rPr lang="en-GB" dirty="0" smtClean="0"/>
              <a:t>Subtitle</a:t>
            </a:r>
            <a:endParaRPr lang="en-US" dirty="0"/>
          </a:p>
        </p:txBody>
      </p:sp>
      <p:sp>
        <p:nvSpPr>
          <p:cNvPr id="12" name="Text Placeholder 14"/>
          <p:cNvSpPr>
            <a:spLocks noGrp="1"/>
          </p:cNvSpPr>
          <p:nvPr>
            <p:ph type="body" sz="quarter" idx="10" hasCustomPrompt="1"/>
          </p:nvPr>
        </p:nvSpPr>
        <p:spPr>
          <a:xfrm>
            <a:off x="2123877" y="1963014"/>
            <a:ext cx="6840612" cy="360040"/>
          </a:xfrm>
          <a:prstGeom prst="rect">
            <a:avLst/>
          </a:prstGeom>
        </p:spPr>
        <p:txBody>
          <a:bodyPr vert="horz"/>
          <a:lstStyle>
            <a:lvl1pPr marL="0" indent="0" algn="l">
              <a:buNone/>
              <a:defRPr sz="1600">
                <a:solidFill>
                  <a:srgbClr val="FFFFFF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GB" dirty="0" smtClean="0"/>
              <a:t>Date</a:t>
            </a:r>
          </a:p>
        </p:txBody>
      </p:sp>
    </p:spTree>
    <p:extLst>
      <p:ext uri="{BB962C8B-B14F-4D97-AF65-F5344CB8AC3E}">
        <p14:creationId xmlns:p14="http://schemas.microsoft.com/office/powerpoint/2010/main" xmlns="" val="2377323842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option 2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2"/>
          <p:cNvSpPr>
            <a:spLocks noGrp="1" noChangeArrowheads="1"/>
          </p:cNvSpPr>
          <p:nvPr>
            <p:ph type="ctrTitle" hasCustomPrompt="1"/>
          </p:nvPr>
        </p:nvSpPr>
        <p:spPr>
          <a:xfrm>
            <a:off x="2123728" y="578750"/>
            <a:ext cx="6912768" cy="934656"/>
          </a:xfrm>
          <a:prstGeom prst="rect">
            <a:avLst/>
          </a:prstGeom>
          <a:ln>
            <a:noFill/>
          </a:ln>
        </p:spPr>
        <p:txBody>
          <a:bodyPr anchor="b" anchorCtr="0"/>
          <a:lstStyle>
            <a:lvl1pPr algn="l">
              <a:defRPr sz="3600" baseline="0">
                <a:ln>
                  <a:noFill/>
                </a:ln>
                <a:solidFill>
                  <a:srgbClr val="FFFFFF"/>
                </a:solidFill>
                <a:latin typeface="Arial"/>
                <a:cs typeface="Arial"/>
              </a:defRPr>
            </a:lvl1pPr>
          </a:lstStyle>
          <a:p>
            <a:r>
              <a:rPr lang="en-GB" dirty="0" smtClean="0"/>
              <a:t>Alternative title slide 1</a:t>
            </a:r>
            <a:endParaRPr lang="en-US" dirty="0"/>
          </a:p>
        </p:txBody>
      </p:sp>
      <p:sp>
        <p:nvSpPr>
          <p:cNvPr id="9" name="Rectangle 3"/>
          <p:cNvSpPr>
            <a:spLocks noGrp="1" noChangeArrowheads="1"/>
          </p:cNvSpPr>
          <p:nvPr>
            <p:ph type="subTitle" idx="1" hasCustomPrompt="1"/>
          </p:nvPr>
        </p:nvSpPr>
        <p:spPr>
          <a:xfrm>
            <a:off x="2123728" y="1541182"/>
            <a:ext cx="6912768" cy="504056"/>
          </a:xfrm>
          <a:prstGeom prst="rect">
            <a:avLst/>
          </a:prstGeom>
        </p:spPr>
        <p:txBody>
          <a:bodyPr/>
          <a:lstStyle>
            <a:lvl1pPr marL="0" indent="0" algn="l">
              <a:buFontTx/>
              <a:buNone/>
              <a:defRPr sz="2000">
                <a:solidFill>
                  <a:srgbClr val="FFFFFF"/>
                </a:solidFill>
                <a:latin typeface="Arial"/>
                <a:cs typeface="Arial"/>
              </a:defRPr>
            </a:lvl1pPr>
          </a:lstStyle>
          <a:p>
            <a:r>
              <a:rPr lang="en-GB" dirty="0" smtClean="0"/>
              <a:t>Subtitle</a:t>
            </a:r>
            <a:endParaRPr lang="en-US" dirty="0"/>
          </a:p>
        </p:txBody>
      </p:sp>
      <p:sp>
        <p:nvSpPr>
          <p:cNvPr id="10" name="Text Placeholder 14"/>
          <p:cNvSpPr>
            <a:spLocks noGrp="1"/>
          </p:cNvSpPr>
          <p:nvPr>
            <p:ph type="body" sz="quarter" idx="10" hasCustomPrompt="1"/>
          </p:nvPr>
        </p:nvSpPr>
        <p:spPr>
          <a:xfrm>
            <a:off x="2123876" y="1963014"/>
            <a:ext cx="6912629" cy="360040"/>
          </a:xfrm>
          <a:prstGeom prst="rect">
            <a:avLst/>
          </a:prstGeom>
        </p:spPr>
        <p:txBody>
          <a:bodyPr vert="horz"/>
          <a:lstStyle>
            <a:lvl1pPr marL="0" indent="0" algn="l">
              <a:buNone/>
              <a:defRPr sz="1600">
                <a:solidFill>
                  <a:srgbClr val="FFFFFF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GB" dirty="0" smtClean="0"/>
              <a:t>Date</a:t>
            </a:r>
          </a:p>
        </p:txBody>
      </p:sp>
    </p:spTree>
    <p:extLst>
      <p:ext uri="{BB962C8B-B14F-4D97-AF65-F5344CB8AC3E}">
        <p14:creationId xmlns:p14="http://schemas.microsoft.com/office/powerpoint/2010/main" xmlns="" val="1841968266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option 3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2"/>
          <p:cNvSpPr>
            <a:spLocks noGrp="1" noChangeArrowheads="1"/>
          </p:cNvSpPr>
          <p:nvPr>
            <p:ph type="ctrTitle" hasCustomPrompt="1"/>
          </p:nvPr>
        </p:nvSpPr>
        <p:spPr>
          <a:xfrm>
            <a:off x="2123728" y="578750"/>
            <a:ext cx="6840760" cy="934656"/>
          </a:xfrm>
          <a:prstGeom prst="rect">
            <a:avLst/>
          </a:prstGeom>
          <a:ln>
            <a:noFill/>
          </a:ln>
        </p:spPr>
        <p:txBody>
          <a:bodyPr anchor="b" anchorCtr="0"/>
          <a:lstStyle>
            <a:lvl1pPr algn="l">
              <a:defRPr sz="3600" baseline="0">
                <a:ln>
                  <a:noFill/>
                </a:ln>
                <a:solidFill>
                  <a:srgbClr val="FFFFFF"/>
                </a:solidFill>
                <a:latin typeface="Arial"/>
                <a:cs typeface="Arial"/>
              </a:defRPr>
            </a:lvl1pPr>
          </a:lstStyle>
          <a:p>
            <a:r>
              <a:rPr lang="en-GB" dirty="0" smtClean="0"/>
              <a:t>Alternative title slide 2</a:t>
            </a:r>
            <a:endParaRPr lang="en-US" dirty="0"/>
          </a:p>
        </p:txBody>
      </p:sp>
      <p:sp>
        <p:nvSpPr>
          <p:cNvPr id="9" name="Rectangle 3"/>
          <p:cNvSpPr>
            <a:spLocks noGrp="1" noChangeArrowheads="1"/>
          </p:cNvSpPr>
          <p:nvPr>
            <p:ph type="subTitle" idx="1" hasCustomPrompt="1"/>
          </p:nvPr>
        </p:nvSpPr>
        <p:spPr>
          <a:xfrm>
            <a:off x="2123728" y="1541182"/>
            <a:ext cx="6840760" cy="504056"/>
          </a:xfrm>
          <a:prstGeom prst="rect">
            <a:avLst/>
          </a:prstGeom>
        </p:spPr>
        <p:txBody>
          <a:bodyPr/>
          <a:lstStyle>
            <a:lvl1pPr marL="0" indent="0" algn="l">
              <a:buFontTx/>
              <a:buNone/>
              <a:defRPr sz="2000">
                <a:solidFill>
                  <a:srgbClr val="FFFFFF"/>
                </a:solidFill>
                <a:latin typeface="Arial"/>
                <a:cs typeface="Arial"/>
              </a:defRPr>
            </a:lvl1pPr>
          </a:lstStyle>
          <a:p>
            <a:r>
              <a:rPr lang="en-GB" dirty="0" smtClean="0"/>
              <a:t>Subtitle</a:t>
            </a:r>
            <a:endParaRPr lang="en-US" dirty="0"/>
          </a:p>
        </p:txBody>
      </p:sp>
      <p:sp>
        <p:nvSpPr>
          <p:cNvPr id="10" name="Text Placeholder 14"/>
          <p:cNvSpPr>
            <a:spLocks noGrp="1"/>
          </p:cNvSpPr>
          <p:nvPr>
            <p:ph type="body" sz="quarter" idx="10" hasCustomPrompt="1"/>
          </p:nvPr>
        </p:nvSpPr>
        <p:spPr>
          <a:xfrm>
            <a:off x="2123877" y="1963014"/>
            <a:ext cx="6840612" cy="360040"/>
          </a:xfrm>
          <a:prstGeom prst="rect">
            <a:avLst/>
          </a:prstGeom>
        </p:spPr>
        <p:txBody>
          <a:bodyPr vert="horz"/>
          <a:lstStyle>
            <a:lvl1pPr marL="0" indent="0" algn="l">
              <a:buNone/>
              <a:defRPr sz="1600">
                <a:solidFill>
                  <a:srgbClr val="FFFFFF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GB" dirty="0" smtClean="0"/>
              <a:t>Date</a:t>
            </a:r>
          </a:p>
        </p:txBody>
      </p:sp>
    </p:spTree>
    <p:extLst>
      <p:ext uri="{BB962C8B-B14F-4D97-AF65-F5344CB8AC3E}">
        <p14:creationId xmlns:p14="http://schemas.microsoft.com/office/powerpoint/2010/main" xmlns="" val="4024876333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ain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2"/>
          <p:cNvSpPr>
            <a:spLocks noGrp="1" noChangeArrowheads="1"/>
          </p:cNvSpPr>
          <p:nvPr>
            <p:ph type="ctrTitle" hasCustomPrompt="1"/>
          </p:nvPr>
        </p:nvSpPr>
        <p:spPr>
          <a:xfrm>
            <a:off x="2123728" y="578750"/>
            <a:ext cx="6984776" cy="934656"/>
          </a:xfrm>
          <a:prstGeom prst="rect">
            <a:avLst/>
          </a:prstGeom>
          <a:ln>
            <a:noFill/>
          </a:ln>
        </p:spPr>
        <p:txBody>
          <a:bodyPr anchor="b" anchorCtr="0"/>
          <a:lstStyle>
            <a:lvl1pPr algn="l">
              <a:defRPr sz="3600" baseline="0">
                <a:ln>
                  <a:noFill/>
                </a:ln>
                <a:solidFill>
                  <a:schemeClr val="bg2"/>
                </a:solidFill>
                <a:latin typeface="Arial"/>
                <a:cs typeface="Arial"/>
              </a:defRPr>
            </a:lvl1pPr>
          </a:lstStyle>
          <a:p>
            <a:r>
              <a:rPr lang="en-GB" dirty="0" smtClean="0"/>
              <a:t>Content slide</a:t>
            </a:r>
            <a:endParaRPr lang="en-US" dirty="0"/>
          </a:p>
        </p:txBody>
      </p:sp>
      <p:sp>
        <p:nvSpPr>
          <p:cNvPr id="9" name="Rectangle 3"/>
          <p:cNvSpPr>
            <a:spLocks noGrp="1" noChangeArrowheads="1"/>
          </p:cNvSpPr>
          <p:nvPr>
            <p:ph type="subTitle" idx="1" hasCustomPrompt="1"/>
          </p:nvPr>
        </p:nvSpPr>
        <p:spPr>
          <a:xfrm>
            <a:off x="2123728" y="1541182"/>
            <a:ext cx="6984776" cy="504056"/>
          </a:xfrm>
          <a:prstGeom prst="rect">
            <a:avLst/>
          </a:prstGeom>
        </p:spPr>
        <p:txBody>
          <a:bodyPr/>
          <a:lstStyle>
            <a:lvl1pPr marL="0" indent="0" algn="l">
              <a:buFontTx/>
              <a:buNone/>
              <a:defRPr sz="2000">
                <a:solidFill>
                  <a:schemeClr val="bg2"/>
                </a:solidFill>
                <a:latin typeface="Arial"/>
                <a:cs typeface="Arial"/>
              </a:defRPr>
            </a:lvl1pPr>
          </a:lstStyle>
          <a:p>
            <a:r>
              <a:rPr lang="en-GB" dirty="0" smtClean="0"/>
              <a:t>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657486476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lternative content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2"/>
          <p:cNvSpPr>
            <a:spLocks noGrp="1" noChangeArrowheads="1"/>
          </p:cNvSpPr>
          <p:nvPr>
            <p:ph type="ctrTitle" hasCustomPrompt="1"/>
          </p:nvPr>
        </p:nvSpPr>
        <p:spPr>
          <a:xfrm>
            <a:off x="2123728" y="578750"/>
            <a:ext cx="6984776" cy="934656"/>
          </a:xfrm>
          <a:prstGeom prst="rect">
            <a:avLst/>
          </a:prstGeom>
          <a:ln>
            <a:noFill/>
          </a:ln>
        </p:spPr>
        <p:txBody>
          <a:bodyPr anchor="b" anchorCtr="0"/>
          <a:lstStyle>
            <a:lvl1pPr algn="l">
              <a:defRPr sz="3600" baseline="0">
                <a:ln>
                  <a:noFill/>
                </a:ln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r>
              <a:rPr lang="en-GB" dirty="0" smtClean="0"/>
              <a:t>Alternative content slide</a:t>
            </a:r>
            <a:endParaRPr lang="en-US" dirty="0"/>
          </a:p>
        </p:txBody>
      </p:sp>
      <p:sp>
        <p:nvSpPr>
          <p:cNvPr id="9" name="Rectangle 3"/>
          <p:cNvSpPr>
            <a:spLocks noGrp="1" noChangeArrowheads="1"/>
          </p:cNvSpPr>
          <p:nvPr>
            <p:ph type="subTitle" idx="1" hasCustomPrompt="1"/>
          </p:nvPr>
        </p:nvSpPr>
        <p:spPr>
          <a:xfrm>
            <a:off x="2123728" y="1541182"/>
            <a:ext cx="6984776" cy="504056"/>
          </a:xfrm>
          <a:prstGeom prst="rect">
            <a:avLst/>
          </a:prstGeom>
        </p:spPr>
        <p:txBody>
          <a:bodyPr/>
          <a:lstStyle>
            <a:lvl1pPr marL="0" indent="0" algn="l">
              <a:buFontTx/>
              <a:buNone/>
              <a:defRPr sz="200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r>
              <a:rPr lang="en-GB" dirty="0" smtClean="0"/>
              <a:t>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150432184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option 1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>
            <a:spLocks noGrp="1" noChangeArrowheads="1"/>
          </p:cNvSpPr>
          <p:nvPr>
            <p:ph type="ctrTitle" hasCustomPrompt="1"/>
          </p:nvPr>
        </p:nvSpPr>
        <p:spPr>
          <a:xfrm>
            <a:off x="251520" y="4005064"/>
            <a:ext cx="6984776" cy="934656"/>
          </a:xfrm>
          <a:prstGeom prst="rect">
            <a:avLst/>
          </a:prstGeom>
          <a:ln>
            <a:noFill/>
          </a:ln>
        </p:spPr>
        <p:txBody>
          <a:bodyPr anchor="b" anchorCtr="0"/>
          <a:lstStyle>
            <a:lvl1pPr algn="l">
              <a:defRPr sz="3600" baseline="0">
                <a:ln>
                  <a:noFill/>
                </a:ln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r>
              <a:rPr lang="en-GB" dirty="0" smtClean="0"/>
              <a:t>Content divider</a:t>
            </a:r>
            <a:endParaRPr lang="en-US" dirty="0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ubTitle" idx="1" hasCustomPrompt="1"/>
          </p:nvPr>
        </p:nvSpPr>
        <p:spPr>
          <a:xfrm>
            <a:off x="251520" y="4967496"/>
            <a:ext cx="6984776" cy="504056"/>
          </a:xfrm>
          <a:prstGeom prst="rect">
            <a:avLst/>
          </a:prstGeom>
        </p:spPr>
        <p:txBody>
          <a:bodyPr/>
          <a:lstStyle>
            <a:lvl1pPr marL="0" indent="0" algn="l">
              <a:buFontTx/>
              <a:buNone/>
              <a:defRPr sz="200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r>
              <a:rPr lang="en-GB" dirty="0" smtClean="0"/>
              <a:t>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918680558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option 2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>
            <a:spLocks noGrp="1" noChangeArrowheads="1"/>
          </p:cNvSpPr>
          <p:nvPr>
            <p:ph type="ctrTitle" hasCustomPrompt="1"/>
          </p:nvPr>
        </p:nvSpPr>
        <p:spPr>
          <a:xfrm>
            <a:off x="251520" y="1916832"/>
            <a:ext cx="4968552" cy="1152128"/>
          </a:xfrm>
          <a:prstGeom prst="rect">
            <a:avLst/>
          </a:prstGeom>
          <a:ln>
            <a:noFill/>
          </a:ln>
        </p:spPr>
        <p:txBody>
          <a:bodyPr anchor="b" anchorCtr="0"/>
          <a:lstStyle>
            <a:lvl1pPr algn="l">
              <a:defRPr sz="3600" baseline="0">
                <a:ln>
                  <a:noFill/>
                </a:ln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r>
              <a:rPr lang="en-GB" dirty="0" smtClean="0"/>
              <a:t>Questions</a:t>
            </a:r>
            <a:br>
              <a:rPr lang="en-GB" dirty="0" smtClean="0"/>
            </a:br>
            <a:r>
              <a:rPr lang="en-GB" dirty="0" smtClean="0"/>
              <a:t>and answers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303530305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option 3">
    <p:bg>
      <p:bgPr>
        <a:blipFill dpi="0" rotWithShape="1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>
            <a:spLocks noGrp="1" noChangeArrowheads="1"/>
          </p:cNvSpPr>
          <p:nvPr>
            <p:ph type="ctrTitle" hasCustomPrompt="1"/>
          </p:nvPr>
        </p:nvSpPr>
        <p:spPr>
          <a:xfrm>
            <a:off x="251520" y="1878347"/>
            <a:ext cx="4968552" cy="1656184"/>
          </a:xfrm>
          <a:prstGeom prst="rect">
            <a:avLst/>
          </a:prstGeom>
          <a:ln>
            <a:noFill/>
          </a:ln>
        </p:spPr>
        <p:txBody>
          <a:bodyPr anchor="b" anchorCtr="0"/>
          <a:lstStyle>
            <a:lvl1pPr algn="l">
              <a:defRPr sz="3600" baseline="0">
                <a:ln>
                  <a:noFill/>
                </a:ln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r>
              <a:rPr lang="en-GB" dirty="0" smtClean="0"/>
              <a:t>Questions </a:t>
            </a:r>
            <a:br>
              <a:rPr lang="en-GB" dirty="0" smtClean="0"/>
            </a:br>
            <a:r>
              <a:rPr lang="en-GB" dirty="0" smtClean="0"/>
              <a:t>and answers (alternative)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539442524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14500" y="349250"/>
            <a:ext cx="6972300" cy="13716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14500" y="1774825"/>
            <a:ext cx="69723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noFill/>
          <a:ln w="28575" cap="flat" cmpd="sng" algn="ctr">
            <a:solidFill>
              <a:schemeClr val="bg2">
                <a:lumMod val="65000"/>
                <a:lumOff val="3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n w="101600" cmpd="sng">
                <a:solidFill>
                  <a:schemeClr val="tx1"/>
                </a:solidFill>
              </a:ln>
            </a:endParaRPr>
          </a:p>
        </p:txBody>
      </p:sp>
      <p:pic>
        <p:nvPicPr>
          <p:cNvPr id="1027" name="Picture 2" descr="MO_RGB_transpbackg.png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63513" y="138113"/>
            <a:ext cx="1574800" cy="1441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dk2" tx1="lt1" bg2="dk1" tx2="lt2" accent1="accent1" accent2="accent2" accent3="accent3" accent4="accent4" accent5="accent5" accent6="accent6" hlink="hlink" folHlink="folHlink"/>
  <p:sldLayoutIdLst>
    <p:sldLayoutId id="2147484175" r:id="rId1"/>
    <p:sldLayoutId id="2147484174" r:id="rId2"/>
    <p:sldLayoutId id="2147484176" r:id="rId3"/>
    <p:sldLayoutId id="2147484173" r:id="rId4"/>
    <p:sldLayoutId id="2147484177" r:id="rId5"/>
    <p:sldLayoutId id="2147484178" r:id="rId6"/>
    <p:sldLayoutId id="2147484179" r:id="rId7"/>
    <p:sldLayoutId id="2147484180" r:id="rId8"/>
    <p:sldLayoutId id="2147484181" r:id="rId9"/>
    <p:sldLayoutId id="2147484183" r:id="rId10"/>
  </p:sldLayoutIdLst>
  <p:transition spd="med">
    <p:fade/>
  </p:transition>
  <p:timing>
    <p:tnLst>
      <p:par>
        <p:cTn id="1" dur="indefinite" restart="never" nodeType="tmRoot"/>
      </p:par>
    </p:tnLst>
  </p:timing>
  <p:hf sldNum="0" hdr="0" dt="0"/>
  <p:txStyles>
    <p:titleStyle>
      <a:lvl1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4000">
          <a:solidFill>
            <a:srgbClr val="000000"/>
          </a:solidFill>
          <a:latin typeface="+mj-lt"/>
          <a:ea typeface="ＭＳ Ｐゴシック" charset="0"/>
          <a:cs typeface="ＭＳ Ｐゴシック" charset="0"/>
        </a:defRPr>
      </a:lvl1pPr>
      <a:lvl2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4000">
          <a:solidFill>
            <a:srgbClr val="000000"/>
          </a:solidFill>
          <a:latin typeface="Arial" charset="0"/>
          <a:ea typeface="ＭＳ Ｐゴシック" charset="0"/>
          <a:cs typeface="ＭＳ Ｐゴシック" charset="0"/>
        </a:defRPr>
      </a:lvl2pPr>
      <a:lvl3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4000">
          <a:solidFill>
            <a:srgbClr val="000000"/>
          </a:solidFill>
          <a:latin typeface="Arial" charset="0"/>
          <a:ea typeface="ＭＳ Ｐゴシック" charset="0"/>
          <a:cs typeface="ＭＳ Ｐゴシック" charset="0"/>
        </a:defRPr>
      </a:lvl3pPr>
      <a:lvl4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4000">
          <a:solidFill>
            <a:srgbClr val="000000"/>
          </a:solidFill>
          <a:latin typeface="Arial" charset="0"/>
          <a:ea typeface="ＭＳ Ｐゴシック" charset="0"/>
          <a:cs typeface="ＭＳ Ｐゴシック" charset="0"/>
        </a:defRPr>
      </a:lvl4pPr>
      <a:lvl5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4000">
          <a:solidFill>
            <a:srgbClr val="000000"/>
          </a:solidFill>
          <a:latin typeface="Arial" charset="0"/>
          <a:ea typeface="ＭＳ Ｐゴシック" charset="0"/>
          <a:cs typeface="ＭＳ Ｐゴシック" charset="0"/>
        </a:defRPr>
      </a:lvl5pPr>
      <a:lvl6pPr marL="457200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4000">
          <a:solidFill>
            <a:srgbClr val="FFFFFF"/>
          </a:solidFill>
          <a:latin typeface="Arial" charset="0"/>
        </a:defRPr>
      </a:lvl6pPr>
      <a:lvl7pPr marL="914400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4000">
          <a:solidFill>
            <a:srgbClr val="FFFFFF"/>
          </a:solidFill>
          <a:latin typeface="Arial" charset="0"/>
        </a:defRPr>
      </a:lvl7pPr>
      <a:lvl8pPr marL="1371600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4000">
          <a:solidFill>
            <a:srgbClr val="FFFFFF"/>
          </a:solidFill>
          <a:latin typeface="Arial" charset="0"/>
        </a:defRPr>
      </a:lvl8pPr>
      <a:lvl9pPr marL="1828800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4000">
          <a:solidFill>
            <a:srgbClr val="FFFFFF"/>
          </a:solidFill>
          <a:latin typeface="Arial" charset="0"/>
        </a:defRPr>
      </a:lvl9pPr>
    </p:titleStyle>
    <p:bodyStyle>
      <a:lvl1pPr marL="261938" indent="-261938" algn="l" rtl="0" eaLnBrk="1" fontAlgn="base" hangingPunct="1">
        <a:lnSpc>
          <a:spcPct val="90000"/>
        </a:lnSpc>
        <a:spcBef>
          <a:spcPct val="35000"/>
        </a:spcBef>
        <a:spcAft>
          <a:spcPct val="35000"/>
        </a:spcAft>
        <a:buChar char="•"/>
        <a:defRPr sz="2400">
          <a:solidFill>
            <a:srgbClr val="000000"/>
          </a:solidFill>
          <a:latin typeface="+mn-lt"/>
          <a:ea typeface="ＭＳ Ｐゴシック" charset="0"/>
          <a:cs typeface="ＭＳ Ｐゴシック" charset="0"/>
        </a:defRPr>
      </a:lvl1pPr>
      <a:lvl2pPr marL="623888" indent="-182563" algn="l" rtl="0" eaLnBrk="1" fontAlgn="base" hangingPunct="1">
        <a:lnSpc>
          <a:spcPct val="90000"/>
        </a:lnSpc>
        <a:spcBef>
          <a:spcPct val="35000"/>
        </a:spcBef>
        <a:spcAft>
          <a:spcPct val="35000"/>
        </a:spcAft>
        <a:buChar char="•"/>
        <a:defRPr sz="2000">
          <a:solidFill>
            <a:srgbClr val="000000"/>
          </a:solidFill>
          <a:latin typeface="+mn-lt"/>
          <a:ea typeface="ＭＳ Ｐゴシック" charset="0"/>
        </a:defRPr>
      </a:lvl2pPr>
      <a:lvl3pPr marL="987425" indent="-184150" algn="l" rtl="0" eaLnBrk="1" fontAlgn="base" hangingPunct="1">
        <a:lnSpc>
          <a:spcPct val="90000"/>
        </a:lnSpc>
        <a:spcBef>
          <a:spcPct val="35000"/>
        </a:spcBef>
        <a:spcAft>
          <a:spcPct val="35000"/>
        </a:spcAft>
        <a:buChar char="•"/>
        <a:defRPr sz="2000">
          <a:solidFill>
            <a:srgbClr val="000000"/>
          </a:solidFill>
          <a:latin typeface="+mn-lt"/>
          <a:ea typeface="ＭＳ Ｐゴシック" charset="0"/>
        </a:defRPr>
      </a:lvl3pPr>
      <a:lvl4pPr marL="1349375" indent="-182563" algn="l" rtl="0" eaLnBrk="1" fontAlgn="base" hangingPunct="1">
        <a:lnSpc>
          <a:spcPct val="90000"/>
        </a:lnSpc>
        <a:spcBef>
          <a:spcPct val="35000"/>
        </a:spcBef>
        <a:spcAft>
          <a:spcPct val="35000"/>
        </a:spcAft>
        <a:buChar char="•"/>
        <a:defRPr sz="2000">
          <a:solidFill>
            <a:srgbClr val="000000"/>
          </a:solidFill>
          <a:latin typeface="+mn-lt"/>
          <a:ea typeface="ＭＳ Ｐゴシック" charset="0"/>
        </a:defRPr>
      </a:lvl4pPr>
      <a:lvl5pPr marL="1698625" indent="-169863" algn="l" rtl="0" eaLnBrk="1" fontAlgn="base" hangingPunct="1">
        <a:lnSpc>
          <a:spcPct val="90000"/>
        </a:lnSpc>
        <a:spcBef>
          <a:spcPct val="35000"/>
        </a:spcBef>
        <a:spcAft>
          <a:spcPct val="35000"/>
        </a:spcAft>
        <a:buChar char="•"/>
        <a:defRPr sz="2000">
          <a:solidFill>
            <a:srgbClr val="000000"/>
          </a:solidFill>
          <a:latin typeface="+mn-lt"/>
          <a:ea typeface="ＭＳ Ｐゴシック" charset="0"/>
        </a:defRPr>
      </a:lvl5pPr>
      <a:lvl6pPr marL="2155825" indent="-169863" algn="l" rtl="0" eaLnBrk="1" fontAlgn="base" hangingPunct="1">
        <a:lnSpc>
          <a:spcPct val="90000"/>
        </a:lnSpc>
        <a:spcBef>
          <a:spcPct val="35000"/>
        </a:spcBef>
        <a:spcAft>
          <a:spcPct val="35000"/>
        </a:spcAft>
        <a:buChar char="•"/>
        <a:defRPr sz="2000">
          <a:solidFill>
            <a:srgbClr val="FFFFFF"/>
          </a:solidFill>
          <a:latin typeface="+mn-lt"/>
        </a:defRPr>
      </a:lvl6pPr>
      <a:lvl7pPr marL="2613025" indent="-169863" algn="l" rtl="0" eaLnBrk="1" fontAlgn="base" hangingPunct="1">
        <a:lnSpc>
          <a:spcPct val="90000"/>
        </a:lnSpc>
        <a:spcBef>
          <a:spcPct val="35000"/>
        </a:spcBef>
        <a:spcAft>
          <a:spcPct val="35000"/>
        </a:spcAft>
        <a:buChar char="•"/>
        <a:defRPr sz="2000">
          <a:solidFill>
            <a:srgbClr val="FFFFFF"/>
          </a:solidFill>
          <a:latin typeface="+mn-lt"/>
        </a:defRPr>
      </a:lvl7pPr>
      <a:lvl8pPr marL="3070225" indent="-169863" algn="l" rtl="0" eaLnBrk="1" fontAlgn="base" hangingPunct="1">
        <a:lnSpc>
          <a:spcPct val="90000"/>
        </a:lnSpc>
        <a:spcBef>
          <a:spcPct val="35000"/>
        </a:spcBef>
        <a:spcAft>
          <a:spcPct val="35000"/>
        </a:spcAft>
        <a:buChar char="•"/>
        <a:defRPr sz="2000">
          <a:solidFill>
            <a:srgbClr val="FFFFFF"/>
          </a:solidFill>
          <a:latin typeface="+mn-lt"/>
        </a:defRPr>
      </a:lvl8pPr>
      <a:lvl9pPr marL="3527425" indent="-169863" algn="l" rtl="0" eaLnBrk="1" fontAlgn="base" hangingPunct="1">
        <a:lnSpc>
          <a:spcPct val="90000"/>
        </a:lnSpc>
        <a:spcBef>
          <a:spcPct val="35000"/>
        </a:spcBef>
        <a:spcAft>
          <a:spcPct val="35000"/>
        </a:spcAft>
        <a:buChar char="•"/>
        <a:defRPr sz="2000">
          <a:solidFill>
            <a:srgbClr val="FFFFFF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9.xml"/><Relationship Id="rId1" Type="http://schemas.openxmlformats.org/officeDocument/2006/relationships/vmlDrawing" Target="../drawings/vmlDrawing1.v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0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hyperlink" Target="http://www.google.co.uk/imgres?q=radio&amp;hl=en&amp;gbv=2&amp;biw=1280&amp;bih=827&amp;tbm=isch&amp;tbnid=_jirPZCgk5dXMM:&amp;imgrefurl=http://www.pixmania-pro.co.uk/gb/uk/66000021/art/sony/radio-icf-m260l.html&amp;docid=8hDYJA_Pb5lLYM&amp;imgurl=http://brain.pan.e-merchant.com/1/2/66000021/l_66000021.jpg&amp;w=600&amp;h=532&amp;ei=KUHOTuXqDpPZ8QOkuvDYDw&amp;zoom=1" TargetMode="External"/><Relationship Id="rId13" Type="http://schemas.openxmlformats.org/officeDocument/2006/relationships/image" Target="../media/image19.png"/><Relationship Id="rId18" Type="http://schemas.openxmlformats.org/officeDocument/2006/relationships/image" Target="../media/image22.jpeg"/><Relationship Id="rId3" Type="http://schemas.openxmlformats.org/officeDocument/2006/relationships/image" Target="../media/image10.jpeg"/><Relationship Id="rId7" Type="http://schemas.openxmlformats.org/officeDocument/2006/relationships/image" Target="../media/image14.jpeg"/><Relationship Id="rId12" Type="http://schemas.openxmlformats.org/officeDocument/2006/relationships/image" Target="../media/image18.png"/><Relationship Id="rId17" Type="http://schemas.openxmlformats.org/officeDocument/2006/relationships/hyperlink" Target="http://www.google.co.uk/imgres?q=facebook+logo&amp;hl=en&amp;biw=1280&amp;bih=827&amp;gbv=2&amp;tbm=isch&amp;tbnid=zJxMgbsojbq3jM:&amp;imgrefurl=http://www.redcarracing.co.uk/mediacentre/news/easter-monday-photos-now-on-facebook&amp;docid=YyzZXhwCieMukM&amp;imgurl=http://www.redcarracing.co.uk/public/uploads/sitefiles/image/Logos/facebook-logo.jpg&amp;w=800&amp;h=301&amp;ei=Zx3OTvuUE8K3hAev75HIDQ&amp;zoom=1&amp;iact=rc&amp;dur=0&amp;sig=113091665807609940687&amp;page=1&amp;tbnh=95&amp;tbnw=244&amp;start=0&amp;ndsp=21&amp;ved=1t:429,r:0,s:0&amp;tx=152&amp;ty=29" TargetMode="External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21.jpeg"/><Relationship Id="rId20" Type="http://schemas.openxmlformats.org/officeDocument/2006/relationships/image" Target="../media/image23.pn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13.png"/><Relationship Id="rId11" Type="http://schemas.openxmlformats.org/officeDocument/2006/relationships/image" Target="../media/image17.png"/><Relationship Id="rId5" Type="http://schemas.openxmlformats.org/officeDocument/2006/relationships/image" Target="../media/image12.png"/><Relationship Id="rId15" Type="http://schemas.openxmlformats.org/officeDocument/2006/relationships/hyperlink" Target="http://www.google.co.uk/imgres?q=twitter+logo&amp;hl=en&amp;gbv=2&amp;biw=1280&amp;bih=827&amp;tbm=isch&amp;tbnid=HlgeaHb1DzF49M:&amp;imgrefurl=http://www.adrants.com/2010/11/twitter-launches-instream-advertising.php&amp;docid=jtTfxhqRwZGLEM&amp;imgurl=http://www.adrants.com/images/twitter-logo-1.jpg&amp;w=800&amp;h=295&amp;ei=xh3OTuGwLoir8AOmzJnpDw&amp;zoom=1" TargetMode="External"/><Relationship Id="rId10" Type="http://schemas.openxmlformats.org/officeDocument/2006/relationships/image" Target="../media/image16.png"/><Relationship Id="rId19" Type="http://schemas.openxmlformats.org/officeDocument/2006/relationships/hyperlink" Target="http://en.wikipedia.org/wiki/File:Logo_YouTube_por_Hernando.svg" TargetMode="External"/><Relationship Id="rId4" Type="http://schemas.openxmlformats.org/officeDocument/2006/relationships/image" Target="../media/image11.jpeg"/><Relationship Id="rId9" Type="http://schemas.openxmlformats.org/officeDocument/2006/relationships/image" Target="../media/image15.jpeg"/><Relationship Id="rId14" Type="http://schemas.openxmlformats.org/officeDocument/2006/relationships/image" Target="../media/image20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Verification of Warnings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14083351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>
          <a:xfrm>
            <a:off x="2064196" y="349250"/>
            <a:ext cx="6972300" cy="1371600"/>
          </a:xfrm>
        </p:spPr>
        <p:txBody>
          <a:bodyPr/>
          <a:lstStyle/>
          <a:p>
            <a:r>
              <a:rPr lang="en-GB" dirty="0" smtClean="0"/>
              <a:t>Public Appreciation</a:t>
            </a:r>
          </a:p>
        </p:txBody>
      </p:sp>
      <p:graphicFrame>
        <p:nvGraphicFramePr>
          <p:cNvPr id="1026" name="Object 2"/>
          <p:cNvGraphicFramePr>
            <a:graphicFrameLocks noChangeAspect="1"/>
          </p:cNvGraphicFramePr>
          <p:nvPr>
            <p:ph idx="1"/>
          </p:nvPr>
        </p:nvGraphicFramePr>
        <p:xfrm>
          <a:off x="1907704" y="1700808"/>
          <a:ext cx="6932612" cy="4751388"/>
        </p:xfrm>
        <a:graphic>
          <a:graphicData uri="http://schemas.openxmlformats.org/presentationml/2006/ole">
            <p:oleObj spid="_x0000_s1026" name="Chart" r:id="rId3" imgW="6934241" imgH="4752990" progId="MSGraph.Chart.8">
              <p:embed followColorScheme="full"/>
            </p:oleObj>
          </a:graphicData>
        </a:graphic>
      </p:graphicFrame>
      <p:sp>
        <p:nvSpPr>
          <p:cNvPr id="1028" name="Text Box 5"/>
          <p:cNvSpPr txBox="1">
            <a:spLocks noChangeArrowheads="1"/>
          </p:cNvSpPr>
          <p:nvPr/>
        </p:nvSpPr>
        <p:spPr bwMode="auto">
          <a:xfrm>
            <a:off x="2339752" y="1628800"/>
            <a:ext cx="5616575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2800" dirty="0"/>
              <a:t>90% of the public think Met Office weather warnings are useful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7506" name="Picture 2"/>
          <p:cNvPicPr>
            <a:picLocks noChangeAspect="1" noChangeArrowheads="1"/>
          </p:cNvPicPr>
          <p:nvPr/>
        </p:nvPicPr>
        <p:blipFill>
          <a:blip r:embed="rId2" cstate="print"/>
          <a:srcRect l="18900" t="9240" r="39566" b="4241"/>
          <a:stretch>
            <a:fillRect/>
          </a:stretch>
        </p:blipFill>
        <p:spPr bwMode="auto">
          <a:xfrm>
            <a:off x="3203848" y="1196752"/>
            <a:ext cx="4608512" cy="53999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Oval 2"/>
          <p:cNvSpPr/>
          <p:nvPr/>
        </p:nvSpPr>
        <p:spPr bwMode="auto">
          <a:xfrm>
            <a:off x="5220072" y="3789040"/>
            <a:ext cx="2520280" cy="1584176"/>
          </a:xfrm>
          <a:prstGeom prst="ellipse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4400" b="0" i="0" u="none" strike="noStrike" cap="none" normalizeH="0" baseline="0" smtClean="0">
              <a:ln>
                <a:noFill/>
              </a:ln>
              <a:solidFill>
                <a:schemeClr val="tx2"/>
              </a:solidFill>
              <a:effectLst/>
              <a:latin typeface="Arial" charset="0"/>
            </a:endParaRPr>
          </a:p>
        </p:txBody>
      </p:sp>
      <p:sp>
        <p:nvSpPr>
          <p:cNvPr id="4" name="Oval 3"/>
          <p:cNvSpPr/>
          <p:nvPr/>
        </p:nvSpPr>
        <p:spPr bwMode="auto">
          <a:xfrm>
            <a:off x="5508104" y="3861048"/>
            <a:ext cx="1800200" cy="1080120"/>
          </a:xfrm>
          <a:prstGeom prst="ellipse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4400" b="0" i="0" u="none" strike="noStrike" cap="none" normalizeH="0" baseline="0" smtClean="0">
              <a:ln>
                <a:noFill/>
              </a:ln>
              <a:solidFill>
                <a:schemeClr val="tx2"/>
              </a:solidFill>
              <a:effectLst/>
              <a:latin typeface="Arial" charset="0"/>
            </a:endParaRPr>
          </a:p>
        </p:txBody>
      </p:sp>
      <p:sp>
        <p:nvSpPr>
          <p:cNvPr id="5" name="Oval 4"/>
          <p:cNvSpPr/>
          <p:nvPr/>
        </p:nvSpPr>
        <p:spPr bwMode="auto">
          <a:xfrm>
            <a:off x="5436096" y="3861048"/>
            <a:ext cx="1619672" cy="1296144"/>
          </a:xfrm>
          <a:prstGeom prst="ellipse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44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charset="0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2123728" y="578750"/>
            <a:ext cx="6984776" cy="934656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ＭＳ Ｐゴシック" charset="0"/>
                <a:cs typeface="ＭＳ Ｐゴシック" charset="0"/>
              </a:rPr>
              <a:t>Feedback form on website</a:t>
            </a:r>
            <a:endParaRPr kumimoji="0" lang="en-GB" sz="4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j-lt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2123728" y="578750"/>
            <a:ext cx="6840760" cy="934656"/>
          </a:xfrm>
        </p:spPr>
        <p:txBody>
          <a:bodyPr/>
          <a:lstStyle/>
          <a:p>
            <a:r>
              <a:rPr lang="en-US" dirty="0" smtClean="0"/>
              <a:t>Check against impact observations</a:t>
            </a:r>
            <a:endParaRPr lang="en-US" dirty="0"/>
          </a:p>
        </p:txBody>
      </p:sp>
      <p:sp>
        <p:nvSpPr>
          <p:cNvPr id="7" name="Subtitle 2"/>
          <p:cNvSpPr>
            <a:spLocks noGrp="1"/>
          </p:cNvSpPr>
          <p:nvPr>
            <p:ph type="subTitle" idx="1"/>
          </p:nvPr>
        </p:nvSpPr>
        <p:spPr>
          <a:xfrm>
            <a:off x="2123728" y="1541182"/>
            <a:ext cx="6840760" cy="4192074"/>
          </a:xfrm>
        </p:spPr>
        <p:txBody>
          <a:bodyPr/>
          <a:lstStyle/>
          <a:p>
            <a:pPr lvl="1">
              <a:lnSpc>
                <a:spcPct val="100000"/>
              </a:lnSpc>
              <a:spcBef>
                <a:spcPts val="180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en-US" sz="2800" dirty="0" smtClean="0"/>
              <a:t>Where do we get such observations?</a:t>
            </a:r>
          </a:p>
          <a:p>
            <a:pPr lvl="2">
              <a:lnSpc>
                <a:spcPct val="100000"/>
              </a:lnSpc>
              <a:spcBef>
                <a:spcPts val="180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en-US" sz="2800" dirty="0" smtClean="0"/>
              <a:t>Media?  Reliable?</a:t>
            </a:r>
          </a:p>
          <a:p>
            <a:pPr lvl="2">
              <a:lnSpc>
                <a:spcPct val="100000"/>
              </a:lnSpc>
              <a:spcBef>
                <a:spcPts val="180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en-US" sz="2800" dirty="0" smtClean="0"/>
              <a:t>Disaster Management teams?  Too busy?</a:t>
            </a:r>
          </a:p>
          <a:p>
            <a:pPr lvl="2">
              <a:lnSpc>
                <a:spcPct val="100000"/>
              </a:lnSpc>
              <a:spcBef>
                <a:spcPts val="180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en-US" sz="2800" dirty="0" smtClean="0"/>
              <a:t>Social Media?  Reliable?</a:t>
            </a:r>
          </a:p>
          <a:p>
            <a:pPr lvl="2">
              <a:lnSpc>
                <a:spcPct val="100000"/>
              </a:lnSpc>
              <a:spcBef>
                <a:spcPts val="180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en-US" sz="2800" dirty="0" smtClean="0"/>
              <a:t>WOW? Reliable?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/>
          </p:cNvSpPr>
          <p:nvPr>
            <p:ph type="title"/>
          </p:nvPr>
        </p:nvSpPr>
        <p:spPr>
          <a:xfrm>
            <a:off x="1992188" y="349250"/>
            <a:ext cx="6972300" cy="1371600"/>
          </a:xfrm>
        </p:spPr>
        <p:txBody>
          <a:bodyPr/>
          <a:lstStyle/>
          <a:p>
            <a:r>
              <a:rPr lang="en-GB" dirty="0" smtClean="0"/>
              <a:t>Weather Observations Website (WOW) – includes impacts option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95736" y="2204864"/>
            <a:ext cx="6624736" cy="41491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64196" y="349250"/>
            <a:ext cx="6972300" cy="1371600"/>
          </a:xfrm>
        </p:spPr>
        <p:txBody>
          <a:bodyPr/>
          <a:lstStyle/>
          <a:p>
            <a:r>
              <a:rPr lang="en-GB" dirty="0" smtClean="0"/>
              <a:t>What are the challenges with impact data?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64196" y="1774825"/>
            <a:ext cx="6972300" cy="4525963"/>
          </a:xfrm>
        </p:spPr>
        <p:txBody>
          <a:bodyPr/>
          <a:lstStyle/>
          <a:p>
            <a:r>
              <a:rPr lang="en-GB" dirty="0" smtClean="0"/>
              <a:t>Media – sensationalist!</a:t>
            </a:r>
          </a:p>
          <a:p>
            <a:r>
              <a:rPr lang="en-GB" dirty="0" smtClean="0"/>
              <a:t>Public – assessed by their individual circumstances</a:t>
            </a:r>
          </a:p>
          <a:p>
            <a:r>
              <a:rPr lang="en-GB" dirty="0" smtClean="0"/>
              <a:t>Social Media – geo tags may not be correct</a:t>
            </a:r>
          </a:p>
          <a:p>
            <a:r>
              <a:rPr lang="en-GB" dirty="0" smtClean="0"/>
              <a:t>Social Media – difficult to filter out appropriate information</a:t>
            </a:r>
          </a:p>
          <a:p>
            <a:r>
              <a:rPr lang="en-GB" dirty="0" smtClean="0"/>
              <a:t>WOW – correct time and place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2123728" y="578750"/>
            <a:ext cx="6840760" cy="934656"/>
          </a:xfrm>
        </p:spPr>
        <p:txBody>
          <a:bodyPr/>
          <a:lstStyle/>
          <a:p>
            <a:r>
              <a:rPr lang="en-US" dirty="0" smtClean="0"/>
              <a:t>Check against impact observations</a:t>
            </a:r>
            <a:endParaRPr lang="en-US" dirty="0"/>
          </a:p>
        </p:txBody>
      </p:sp>
      <p:sp>
        <p:nvSpPr>
          <p:cNvPr id="7" name="Subtitle 2"/>
          <p:cNvSpPr>
            <a:spLocks noGrp="1"/>
          </p:cNvSpPr>
          <p:nvPr>
            <p:ph type="subTitle" idx="1"/>
          </p:nvPr>
        </p:nvSpPr>
        <p:spPr>
          <a:xfrm>
            <a:off x="2123728" y="1541182"/>
            <a:ext cx="6840760" cy="4192074"/>
          </a:xfrm>
        </p:spPr>
        <p:txBody>
          <a:bodyPr/>
          <a:lstStyle/>
          <a:p>
            <a:pPr lvl="1">
              <a:lnSpc>
                <a:spcPct val="100000"/>
              </a:lnSpc>
              <a:spcBef>
                <a:spcPts val="180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en-US" sz="2800" dirty="0" smtClean="0"/>
              <a:t>Need to gather in as much impact information as possible.</a:t>
            </a:r>
          </a:p>
          <a:p>
            <a:pPr lvl="1">
              <a:lnSpc>
                <a:spcPct val="100000"/>
              </a:lnSpc>
              <a:spcBef>
                <a:spcPts val="180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en-US" sz="2800" dirty="0" smtClean="0"/>
              <a:t>From impact information gathered from media, responders, social media and any other sources we must:</a:t>
            </a:r>
          </a:p>
          <a:p>
            <a:pPr lvl="2">
              <a:lnSpc>
                <a:spcPct val="100000"/>
              </a:lnSpc>
              <a:spcBef>
                <a:spcPts val="180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en-US" sz="2800" dirty="0" smtClean="0"/>
              <a:t>Check the level of impacts against that highlighted in the warning matrix</a:t>
            </a:r>
          </a:p>
          <a:p>
            <a:pPr lvl="2">
              <a:lnSpc>
                <a:spcPct val="100000"/>
              </a:lnSpc>
              <a:spcBef>
                <a:spcPts val="180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en-US" sz="2800" dirty="0" smtClean="0"/>
              <a:t>Check the time and areas affected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/>
              <a:t>Subjective Assessment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 smtClean="0"/>
              <a:t>Gather impact evidence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</a:pPr>
            <a:r>
              <a:rPr lang="en-GB" dirty="0" smtClean="0"/>
              <a:t>From responders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</a:pPr>
            <a:r>
              <a:rPr lang="en-GB" dirty="0" smtClean="0"/>
              <a:t>From media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</a:pPr>
            <a:r>
              <a:rPr lang="en-GB" dirty="0" smtClean="0"/>
              <a:t>From social media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</a:pPr>
            <a:r>
              <a:rPr lang="en-GB" dirty="0" smtClean="0"/>
              <a:t>Anywhere!</a:t>
            </a:r>
          </a:p>
          <a:p>
            <a:r>
              <a:rPr lang="en-GB" dirty="0" smtClean="0"/>
              <a:t>Compare impacts with warning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</a:pPr>
            <a:r>
              <a:rPr lang="en-GB" dirty="0" smtClean="0"/>
              <a:t>Did they occur in the expected area?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</a:pPr>
            <a:r>
              <a:rPr lang="en-GB" dirty="0" smtClean="0"/>
              <a:t>Did they occur at the expected time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</a:pPr>
            <a:r>
              <a:rPr lang="en-GB" dirty="0" smtClean="0"/>
              <a:t>Were the impacts at the expected level – medium, high?</a:t>
            </a:r>
          </a:p>
          <a:p>
            <a:r>
              <a:rPr lang="en-GB" dirty="0" smtClean="0"/>
              <a:t>Was the warning issued in good time?</a:t>
            </a:r>
          </a:p>
          <a:p>
            <a:r>
              <a:rPr lang="en-GB" dirty="0" smtClean="0"/>
              <a:t>Are there any lessons to be learned?</a:t>
            </a:r>
            <a:endParaRPr lang="en-GB" dirty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/>
              <a:t>Subjective Assessment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 smtClean="0"/>
              <a:t>Assessed by an internal panel including: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GB" dirty="0" smtClean="0"/>
              <a:t>	Chief Forecasters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GB" dirty="0" smtClean="0"/>
              <a:t>	Civil Contingencies Advisors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GB" dirty="0" smtClean="0"/>
              <a:t>	Impact modellers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GB" dirty="0" smtClean="0"/>
              <a:t>	Service Managers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GB" dirty="0" smtClean="0"/>
              <a:t>The basic question, “Did the warning give good advice and in good time?”</a:t>
            </a:r>
          </a:p>
          <a:p>
            <a:r>
              <a:rPr lang="en-GB" dirty="0" smtClean="0"/>
              <a:t>Each warning is assessed as providing guidance that is:</a:t>
            </a:r>
          </a:p>
          <a:p>
            <a:pPr lvl="1"/>
            <a:r>
              <a:rPr lang="en-GB" dirty="0" smtClean="0"/>
              <a:t>Excellent</a:t>
            </a:r>
          </a:p>
          <a:p>
            <a:pPr lvl="1"/>
            <a:r>
              <a:rPr lang="en-GB" dirty="0" smtClean="0"/>
              <a:t>Good</a:t>
            </a:r>
          </a:p>
          <a:p>
            <a:pPr lvl="1"/>
            <a:r>
              <a:rPr lang="en-GB" dirty="0" smtClean="0"/>
              <a:t>Poor</a:t>
            </a:r>
          </a:p>
          <a:p>
            <a:pPr lvl="1"/>
            <a:r>
              <a:rPr lang="en-GB" dirty="0" smtClean="0"/>
              <a:t>Very poor</a:t>
            </a:r>
          </a:p>
          <a:p>
            <a:endParaRPr lang="en-GB" dirty="0" smtClean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/>
              <a:t>Subjective Assessment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 smtClean="0"/>
              <a:t>Assessment is then passed to the Public Weather Services Customer Group and agreed or challenged as necessary.</a:t>
            </a:r>
          </a:p>
          <a:p>
            <a:r>
              <a:rPr lang="en-GB" dirty="0" smtClean="0"/>
              <a:t>The process, despite being subjective, is open and transparent and, hopefully(!) consistent</a:t>
            </a:r>
          </a:p>
          <a:p>
            <a:r>
              <a:rPr lang="en-GB" dirty="0" smtClean="0"/>
              <a:t>PWSCG can ask us to assess events which resulted in impacts but for which no warning was issued.</a:t>
            </a:r>
          </a:p>
          <a:p>
            <a:r>
              <a:rPr lang="en-GB" dirty="0" smtClean="0"/>
              <a:t>Targets set:</a:t>
            </a:r>
          </a:p>
          <a:p>
            <a:pPr lvl="1"/>
            <a:r>
              <a:rPr lang="en-GB" dirty="0" smtClean="0"/>
              <a:t>70% of Amber and Red warnings should provide ‘Good’ or ‘Excellent’ guidance based on a two year cycle.  </a:t>
            </a:r>
          </a:p>
          <a:p>
            <a:pPr lvl="1"/>
            <a:r>
              <a:rPr lang="en-GB" dirty="0" smtClean="0"/>
              <a:t>If the number of warnings assessed as giving “Poor Guidance exceeds 20%, an action plan for improvement will be prepared and presented to the PWSCG Secretariat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/>
              <a:t>Summary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lvl="1">
              <a:buFont typeface="Arial" pitchFamily="34" charset="0"/>
              <a:buChar char="•"/>
            </a:pPr>
            <a:r>
              <a:rPr lang="en-GB" sz="2400" dirty="0" smtClean="0"/>
              <a:t>We must gather feedback on our services from as many sources as possible.</a:t>
            </a:r>
          </a:p>
          <a:p>
            <a:pPr lvl="1">
              <a:buFont typeface="Arial" pitchFamily="34" charset="0"/>
              <a:buChar char="•"/>
            </a:pPr>
            <a:r>
              <a:rPr lang="en-GB" sz="2400" dirty="0" smtClean="0"/>
              <a:t>Social media is a valuable new tool for gathering feedback on </a:t>
            </a:r>
            <a:r>
              <a:rPr lang="en-GB" sz="2400" smtClean="0"/>
              <a:t>all services.</a:t>
            </a:r>
            <a:endParaRPr lang="en-GB" sz="2400" dirty="0" smtClean="0"/>
          </a:p>
          <a:p>
            <a:pPr lvl="1">
              <a:buFont typeface="Arial" pitchFamily="34" charset="0"/>
              <a:buChar char="•"/>
            </a:pPr>
            <a:r>
              <a:rPr lang="en-GB" sz="2400" dirty="0" smtClean="0"/>
              <a:t>Gathering impacts to assess impact based warnings is very difficult!</a:t>
            </a:r>
          </a:p>
          <a:p>
            <a:pPr lvl="1">
              <a:buFont typeface="Arial" pitchFamily="34" charset="0"/>
              <a:buChar char="•"/>
            </a:pPr>
            <a:r>
              <a:rPr lang="en-GB" sz="2400" dirty="0" smtClean="0"/>
              <a:t>Again, social media can be a valuable new tool for indentifying impacts but the information must be treated with some caution.</a:t>
            </a:r>
            <a:endParaRPr lang="en-GB" sz="2400" dirty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2123728" y="578750"/>
            <a:ext cx="6840760" cy="934656"/>
          </a:xfrm>
        </p:spPr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7" name="Subtitle 2"/>
          <p:cNvSpPr>
            <a:spLocks noGrp="1"/>
          </p:cNvSpPr>
          <p:nvPr>
            <p:ph type="subTitle" idx="1"/>
          </p:nvPr>
        </p:nvSpPr>
        <p:spPr>
          <a:xfrm>
            <a:off x="2123728" y="1541182"/>
            <a:ext cx="6840760" cy="5316818"/>
          </a:xfrm>
        </p:spPr>
        <p:txBody>
          <a:bodyPr/>
          <a:lstStyle/>
          <a:p>
            <a:pPr lvl="1">
              <a:lnSpc>
                <a:spcPct val="100000"/>
              </a:lnSpc>
              <a:spcBef>
                <a:spcPts val="1800"/>
              </a:spcBef>
              <a:spcAft>
                <a:spcPts val="1200"/>
              </a:spcAft>
              <a:buFont typeface="Arial" pitchFamily="34" charset="0"/>
              <a:buChar char="•"/>
            </a:pPr>
            <a:r>
              <a:rPr lang="en-US" sz="2800" i="1" dirty="0" smtClean="0"/>
              <a:t>Discuss how we validate impact based warnings.</a:t>
            </a:r>
          </a:p>
          <a:p>
            <a:pPr lvl="1">
              <a:lnSpc>
                <a:spcPct val="100000"/>
              </a:lnSpc>
              <a:spcBef>
                <a:spcPts val="1800"/>
              </a:spcBef>
              <a:spcAft>
                <a:spcPts val="1200"/>
              </a:spcAft>
              <a:buFont typeface="Arial" pitchFamily="34" charset="0"/>
              <a:buChar char="•"/>
            </a:pPr>
            <a:r>
              <a:rPr lang="en-US" sz="2800" i="1" dirty="0" smtClean="0"/>
              <a:t>Discuss what information we need to validate impact based warnings.</a:t>
            </a:r>
          </a:p>
          <a:p>
            <a:pPr lvl="1">
              <a:lnSpc>
                <a:spcPct val="100000"/>
              </a:lnSpc>
              <a:spcBef>
                <a:spcPts val="1800"/>
              </a:spcBef>
              <a:spcAft>
                <a:spcPts val="1200"/>
              </a:spcAft>
              <a:buFont typeface="Arial" pitchFamily="34" charset="0"/>
              <a:buChar char="•"/>
            </a:pPr>
            <a:r>
              <a:rPr lang="en-US" sz="2800" i="1" dirty="0" smtClean="0"/>
              <a:t>Discuss how we get that information</a:t>
            </a:r>
          </a:p>
          <a:p>
            <a:pPr lvl="1">
              <a:lnSpc>
                <a:spcPct val="100000"/>
              </a:lnSpc>
              <a:spcBef>
                <a:spcPts val="1800"/>
              </a:spcBef>
              <a:spcAft>
                <a:spcPts val="1200"/>
              </a:spcAft>
              <a:buFont typeface="Arial" pitchFamily="34" charset="0"/>
              <a:buChar char="•"/>
            </a:pPr>
            <a:r>
              <a:rPr lang="en-US" sz="2800" i="1" dirty="0" smtClean="0"/>
              <a:t>Discuss the challenges</a:t>
            </a:r>
          </a:p>
          <a:p>
            <a:pPr lvl="1">
              <a:lnSpc>
                <a:spcPct val="100000"/>
              </a:lnSpc>
              <a:spcBef>
                <a:spcPts val="1800"/>
              </a:spcBef>
              <a:spcAft>
                <a:spcPts val="1200"/>
              </a:spcAft>
              <a:buFont typeface="Arial" pitchFamily="34" charset="0"/>
              <a:buChar char="•"/>
            </a:pPr>
            <a:r>
              <a:rPr lang="en-US" sz="2800" i="1" dirty="0" smtClean="0"/>
              <a:t>Describe a subjective assessment process used in the UK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Questions?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635573329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64196" y="349250"/>
            <a:ext cx="6972300" cy="1371600"/>
          </a:xfrm>
        </p:spPr>
        <p:txBody>
          <a:bodyPr/>
          <a:lstStyle/>
          <a:p>
            <a:r>
              <a:rPr lang="en-GB" dirty="0" smtClean="0"/>
              <a:t>What makes an effective warning?</a:t>
            </a:r>
            <a:endParaRPr lang="en-GB" dirty="0"/>
          </a:p>
        </p:txBody>
      </p:sp>
      <p:sp>
        <p:nvSpPr>
          <p:cNvPr id="6" name="_s3076"/>
          <p:cNvSpPr>
            <a:spLocks noChangeShapeType="1"/>
          </p:cNvSpPr>
          <p:nvPr/>
        </p:nvSpPr>
        <p:spPr bwMode="auto">
          <a:xfrm flipH="1" flipV="1">
            <a:off x="4328939" y="3309640"/>
            <a:ext cx="411163" cy="33178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8" name="_s3078"/>
          <p:cNvSpPr>
            <a:spLocks noChangeShapeType="1"/>
          </p:cNvSpPr>
          <p:nvPr/>
        </p:nvSpPr>
        <p:spPr bwMode="auto">
          <a:xfrm flipH="1">
            <a:off x="4122564" y="4092278"/>
            <a:ext cx="515938" cy="1143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0" name="_s3080"/>
          <p:cNvSpPr>
            <a:spLocks noChangeShapeType="1"/>
          </p:cNvSpPr>
          <p:nvPr/>
        </p:nvSpPr>
        <p:spPr bwMode="auto">
          <a:xfrm flipH="1">
            <a:off x="4695652" y="4451053"/>
            <a:ext cx="231775" cy="47625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2" name="_s3082"/>
          <p:cNvSpPr>
            <a:spLocks noChangeShapeType="1"/>
          </p:cNvSpPr>
          <p:nvPr/>
        </p:nvSpPr>
        <p:spPr bwMode="auto">
          <a:xfrm>
            <a:off x="5387802" y="4449465"/>
            <a:ext cx="228600" cy="47783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4" name="_s3084"/>
          <p:cNvSpPr>
            <a:spLocks noChangeShapeType="1"/>
          </p:cNvSpPr>
          <p:nvPr/>
        </p:nvSpPr>
        <p:spPr bwMode="auto">
          <a:xfrm>
            <a:off x="5673552" y="4089103"/>
            <a:ext cx="515938" cy="119063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6" name="_s3086"/>
          <p:cNvSpPr>
            <a:spLocks noChangeShapeType="1"/>
          </p:cNvSpPr>
          <p:nvPr/>
        </p:nvSpPr>
        <p:spPr bwMode="auto">
          <a:xfrm flipV="1">
            <a:off x="5570364" y="3311228"/>
            <a:ext cx="414338" cy="3302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8" name="_s3088"/>
          <p:cNvSpPr>
            <a:spLocks noChangeShapeType="1"/>
          </p:cNvSpPr>
          <p:nvPr/>
        </p:nvSpPr>
        <p:spPr bwMode="auto">
          <a:xfrm flipV="1">
            <a:off x="5156027" y="2912765"/>
            <a:ext cx="0" cy="5302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0" name="_s3090"/>
          <p:cNvSpPr>
            <a:spLocks noChangeArrowheads="1"/>
          </p:cNvSpPr>
          <p:nvPr/>
        </p:nvSpPr>
        <p:spPr bwMode="auto">
          <a:xfrm>
            <a:off x="4625802" y="3442990"/>
            <a:ext cx="1060450" cy="106045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1400" b="1" i="0" u="none" strike="noStrike" cap="none" normalizeH="0" baseline="0" dirty="0" smtClean="0">
                <a:ln>
                  <a:noFill/>
                </a:ln>
                <a:solidFill>
                  <a:schemeClr val="bg2"/>
                </a:solidFill>
                <a:effectLst/>
                <a:latin typeface="Arial" charset="0"/>
                <a:cs typeface="Arial" charset="0"/>
              </a:rPr>
              <a:t>Essential</a:t>
            </a:r>
          </a:p>
          <a:p>
            <a:pPr marL="0" marR="0" lvl="0" indent="0" algn="ctr" defTabSz="914400" rtl="0" eaLnBrk="1" fontAlgn="base" latinLnBrk="0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1400" b="1" i="0" u="none" strike="noStrike" cap="none" normalizeH="0" baseline="0" dirty="0" smtClean="0">
                <a:ln>
                  <a:noFill/>
                </a:ln>
                <a:solidFill>
                  <a:schemeClr val="bg2"/>
                </a:solidFill>
                <a:effectLst/>
                <a:latin typeface="Arial" charset="0"/>
                <a:cs typeface="Arial" charset="0"/>
              </a:rPr>
              <a:t>Elements</a:t>
            </a:r>
          </a:p>
        </p:txBody>
      </p:sp>
      <p:grpSp>
        <p:nvGrpSpPr>
          <p:cNvPr id="3" name="Group 47"/>
          <p:cNvGrpSpPr/>
          <p:nvPr/>
        </p:nvGrpSpPr>
        <p:grpSpPr>
          <a:xfrm>
            <a:off x="5437014" y="4633615"/>
            <a:ext cx="3067323" cy="1720106"/>
            <a:chOff x="5437014" y="4633615"/>
            <a:chExt cx="3067323" cy="1720106"/>
          </a:xfrm>
        </p:grpSpPr>
        <p:sp>
          <p:nvSpPr>
            <p:cNvPr id="13" name="_s3083"/>
            <p:cNvSpPr>
              <a:spLocks noChangeArrowheads="1"/>
            </p:cNvSpPr>
            <p:nvPr/>
          </p:nvSpPr>
          <p:spPr bwMode="auto">
            <a:xfrm>
              <a:off x="5437014" y="4633615"/>
              <a:ext cx="1060450" cy="106045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non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85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GB" sz="1200" b="1" i="0" u="none" strike="noStrike" cap="none" normalizeH="0" baseline="0" dirty="0" smtClean="0">
                  <a:ln>
                    <a:noFill/>
                  </a:ln>
                  <a:solidFill>
                    <a:schemeClr val="bg2"/>
                  </a:solidFill>
                  <a:effectLst/>
                  <a:latin typeface="Arial" charset="0"/>
                  <a:cs typeface="Arial" charset="0"/>
                </a:rPr>
                <a:t>Change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85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GB" sz="1200" b="1" i="0" u="none" strike="noStrike" cap="none" normalizeH="0" baseline="0" dirty="0" smtClean="0">
                  <a:ln>
                    <a:noFill/>
                  </a:ln>
                  <a:solidFill>
                    <a:schemeClr val="bg2"/>
                  </a:solidFill>
                  <a:effectLst/>
                  <a:latin typeface="Arial" charset="0"/>
                  <a:cs typeface="Arial" charset="0"/>
                </a:rPr>
                <a:t>behaviour</a:t>
              </a:r>
            </a:p>
          </p:txBody>
        </p:sp>
        <p:grpSp>
          <p:nvGrpSpPr>
            <p:cNvPr id="4" name="Group 44"/>
            <p:cNvGrpSpPr>
              <a:grpSpLocks/>
            </p:cNvGrpSpPr>
            <p:nvPr/>
          </p:nvGrpSpPr>
          <p:grpSpPr bwMode="auto">
            <a:xfrm>
              <a:off x="6588224" y="5301208"/>
              <a:ext cx="1916113" cy="1052513"/>
              <a:chOff x="4059" y="3566"/>
              <a:chExt cx="1207" cy="663"/>
            </a:xfrm>
          </p:grpSpPr>
          <p:pic>
            <p:nvPicPr>
              <p:cNvPr id="22" name="Picture 40" descr="ANd9GcQ0ILWXUx4Wlz1XWUNRgLEE3n8adwXlSAXPdp85XwtHFXGmuk06yFVFRaSG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4059" y="3566"/>
                <a:ext cx="498" cy="66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23" name="AutoShape 41"/>
              <p:cNvSpPr>
                <a:spLocks noChangeArrowheads="1"/>
              </p:cNvSpPr>
              <p:nvPr/>
            </p:nvSpPr>
            <p:spPr bwMode="auto">
              <a:xfrm>
                <a:off x="4558" y="3838"/>
                <a:ext cx="227" cy="136"/>
              </a:xfrm>
              <a:prstGeom prst="rightArrow">
                <a:avLst>
                  <a:gd name="adj1" fmla="val 50000"/>
                  <a:gd name="adj2" fmla="val 41728"/>
                </a:avLst>
              </a:prstGeom>
              <a:solidFill>
                <a:schemeClr val="accent1"/>
              </a:solidFill>
              <a:ln w="9525" algn="ctr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pic>
            <p:nvPicPr>
              <p:cNvPr id="24" name="Picture 43" descr="ANd9GcQOyAJQDorutymTosXIm_bKatoILCglD7g9kCYlAKmxC17jAiBn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4830" y="3566"/>
                <a:ext cx="436" cy="66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</p:grpSp>
      <p:grpSp>
        <p:nvGrpSpPr>
          <p:cNvPr id="5" name="Group 42"/>
          <p:cNvGrpSpPr/>
          <p:nvPr/>
        </p:nvGrpSpPr>
        <p:grpSpPr>
          <a:xfrm>
            <a:off x="1979712" y="3645024"/>
            <a:ext cx="2428602" cy="1112416"/>
            <a:chOff x="1979712" y="3645024"/>
            <a:chExt cx="2428602" cy="1112416"/>
          </a:xfrm>
        </p:grpSpPr>
        <p:sp>
          <p:nvSpPr>
            <p:cNvPr id="9" name="_s3079"/>
            <p:cNvSpPr>
              <a:spLocks noChangeArrowheads="1"/>
            </p:cNvSpPr>
            <p:nvPr/>
          </p:nvSpPr>
          <p:spPr bwMode="auto">
            <a:xfrm>
              <a:off x="3347864" y="3696990"/>
              <a:ext cx="1060450" cy="106045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non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85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GB" sz="1200" b="1" i="0" u="none" strike="noStrike" cap="none" normalizeH="0" baseline="0" dirty="0" smtClean="0">
                  <a:ln>
                    <a:noFill/>
                  </a:ln>
                  <a:solidFill>
                    <a:schemeClr val="bg2"/>
                  </a:solidFill>
                  <a:effectLst/>
                  <a:latin typeface="Arial" charset="0"/>
                  <a:cs typeface="Arial" charset="0"/>
                </a:rPr>
                <a:t>Help 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85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GB" sz="1200" b="1" i="0" u="none" strike="noStrike" cap="none" normalizeH="0" baseline="0" dirty="0" smtClean="0">
                  <a:ln>
                    <a:noFill/>
                  </a:ln>
                  <a:solidFill>
                    <a:schemeClr val="bg2"/>
                  </a:solidFill>
                  <a:effectLst/>
                  <a:latin typeface="Arial" charset="0"/>
                  <a:cs typeface="Arial" charset="0"/>
                </a:rPr>
                <a:t>Emergency 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85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GB" sz="1200" b="1" i="0" u="none" strike="noStrike" cap="none" normalizeH="0" baseline="0" dirty="0" smtClean="0">
                  <a:ln>
                    <a:noFill/>
                  </a:ln>
                  <a:solidFill>
                    <a:schemeClr val="bg2"/>
                  </a:solidFill>
                  <a:effectLst/>
                  <a:latin typeface="Arial" charset="0"/>
                  <a:cs typeface="Arial" charset="0"/>
                </a:rPr>
                <a:t>Responders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85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GB" sz="1200" b="1" i="0" u="none" strike="noStrike" cap="none" normalizeH="0" baseline="0" dirty="0" smtClean="0">
                  <a:ln>
                    <a:noFill/>
                  </a:ln>
                  <a:solidFill>
                    <a:schemeClr val="bg2"/>
                  </a:solidFill>
                  <a:effectLst/>
                  <a:latin typeface="Arial" charset="0"/>
                  <a:cs typeface="Arial" charset="0"/>
                </a:rPr>
                <a:t>plan</a:t>
              </a:r>
            </a:p>
          </p:txBody>
        </p:sp>
        <p:pic>
          <p:nvPicPr>
            <p:cNvPr id="25" name="Picture 22"/>
            <p:cNvPicPr>
              <a:picLocks noChangeAspect="1" noChangeArrowheads="1"/>
            </p:cNvPicPr>
            <p:nvPr/>
          </p:nvPicPr>
          <p:blipFill>
            <a:blip r:embed="rId5" cstate="print"/>
            <a:srcRect l="65100" t="66516" r="8861" b="7692"/>
            <a:stretch>
              <a:fillRect/>
            </a:stretch>
          </p:blipFill>
          <p:spPr bwMode="auto">
            <a:xfrm>
              <a:off x="1979712" y="3645024"/>
              <a:ext cx="1289536" cy="10138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21" name="Group 43"/>
          <p:cNvGrpSpPr/>
          <p:nvPr/>
        </p:nvGrpSpPr>
        <p:grpSpPr>
          <a:xfrm>
            <a:off x="2287538" y="1546547"/>
            <a:ext cx="2500486" cy="2170485"/>
            <a:chOff x="2123728" y="1340768"/>
            <a:chExt cx="2500486" cy="2170485"/>
          </a:xfrm>
        </p:grpSpPr>
        <p:sp>
          <p:nvSpPr>
            <p:cNvPr id="7" name="_s3077"/>
            <p:cNvSpPr>
              <a:spLocks noChangeArrowheads="1"/>
            </p:cNvSpPr>
            <p:nvPr/>
          </p:nvSpPr>
          <p:spPr bwMode="auto">
            <a:xfrm>
              <a:off x="3563764" y="2450803"/>
              <a:ext cx="1060450" cy="106045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non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85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GB" sz="1200" b="1" i="0" u="none" strike="noStrike" cap="none" normalizeH="0" baseline="0" dirty="0" smtClean="0">
                  <a:ln>
                    <a:noFill/>
                  </a:ln>
                  <a:solidFill>
                    <a:schemeClr val="bg2"/>
                  </a:solidFill>
                  <a:effectLst/>
                  <a:latin typeface="Arial" charset="0"/>
                  <a:cs typeface="Arial" charset="0"/>
                </a:rPr>
                <a:t>Help 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85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GB" sz="1200" b="1" i="0" u="none" strike="noStrike" cap="none" normalizeH="0" baseline="0" dirty="0" smtClean="0">
                  <a:ln>
                    <a:noFill/>
                  </a:ln>
                  <a:solidFill>
                    <a:schemeClr val="bg2"/>
                  </a:solidFill>
                  <a:effectLst/>
                  <a:latin typeface="Arial" charset="0"/>
                  <a:cs typeface="Arial" charset="0"/>
                </a:rPr>
                <a:t>Emergency 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85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GB" sz="1200" b="1" i="0" u="none" strike="noStrike" cap="none" normalizeH="0" baseline="0" dirty="0" smtClean="0">
                  <a:ln>
                    <a:noFill/>
                  </a:ln>
                  <a:solidFill>
                    <a:schemeClr val="bg2"/>
                  </a:solidFill>
                  <a:effectLst/>
                  <a:latin typeface="Arial" charset="0"/>
                  <a:cs typeface="Arial" charset="0"/>
                </a:rPr>
                <a:t>Responders 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85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GB" sz="1200" b="1" i="0" u="none" strike="noStrike" cap="none" normalizeH="0" baseline="0" dirty="0" smtClean="0">
                  <a:ln>
                    <a:noFill/>
                  </a:ln>
                  <a:solidFill>
                    <a:schemeClr val="bg2"/>
                  </a:solidFill>
                  <a:effectLst/>
                  <a:latin typeface="Arial" charset="0"/>
                  <a:cs typeface="Arial" charset="0"/>
                </a:rPr>
                <a:t>respond</a:t>
              </a:r>
            </a:p>
          </p:txBody>
        </p:sp>
        <p:pic>
          <p:nvPicPr>
            <p:cNvPr id="26" name="Picture 23"/>
            <p:cNvPicPr>
              <a:picLocks noChangeAspect="1" noChangeArrowheads="1"/>
            </p:cNvPicPr>
            <p:nvPr/>
          </p:nvPicPr>
          <p:blipFill>
            <a:blip r:embed="rId6" cstate="print"/>
            <a:srcRect l="52080" t="59276" r="8861" b="10860"/>
            <a:stretch>
              <a:fillRect/>
            </a:stretch>
          </p:blipFill>
          <p:spPr bwMode="auto">
            <a:xfrm>
              <a:off x="2123728" y="1340768"/>
              <a:ext cx="1767470" cy="10801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29" name="Group 46"/>
          <p:cNvGrpSpPr/>
          <p:nvPr/>
        </p:nvGrpSpPr>
        <p:grpSpPr>
          <a:xfrm>
            <a:off x="2483768" y="4705053"/>
            <a:ext cx="2769096" cy="1649114"/>
            <a:chOff x="2483768" y="4705053"/>
            <a:chExt cx="2769096" cy="1649114"/>
          </a:xfrm>
        </p:grpSpPr>
        <p:sp>
          <p:nvSpPr>
            <p:cNvPr id="11" name="_s3081"/>
            <p:cNvSpPr>
              <a:spLocks noChangeArrowheads="1"/>
            </p:cNvSpPr>
            <p:nvPr/>
          </p:nvSpPr>
          <p:spPr bwMode="auto">
            <a:xfrm>
              <a:off x="4192414" y="4705053"/>
              <a:ext cx="1060450" cy="106045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non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85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GB" sz="1200" b="1" i="0" u="none" strike="noStrike" cap="none" normalizeH="0" baseline="0" dirty="0" smtClean="0">
                  <a:ln>
                    <a:noFill/>
                  </a:ln>
                  <a:solidFill>
                    <a:schemeClr val="bg2"/>
                  </a:solidFill>
                  <a:effectLst/>
                  <a:latin typeface="Arial" charset="0"/>
                  <a:cs typeface="Arial" charset="0"/>
                </a:rPr>
                <a:t>Help people 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85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GB" sz="1200" b="1" i="0" u="none" strike="noStrike" cap="none" normalizeH="0" baseline="0" dirty="0" smtClean="0">
                  <a:ln>
                    <a:noFill/>
                  </a:ln>
                  <a:solidFill>
                    <a:schemeClr val="bg2"/>
                  </a:solidFill>
                  <a:effectLst/>
                  <a:latin typeface="Arial" charset="0"/>
                  <a:cs typeface="Arial" charset="0"/>
                </a:rPr>
                <a:t>decide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85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GB" sz="1200" b="1" i="0" u="none" strike="noStrike" cap="none" normalizeH="0" baseline="0" dirty="0" smtClean="0">
                  <a:ln>
                    <a:noFill/>
                  </a:ln>
                  <a:solidFill>
                    <a:schemeClr val="bg2"/>
                  </a:solidFill>
                  <a:effectLst/>
                  <a:latin typeface="Arial" charset="0"/>
                  <a:cs typeface="Arial" charset="0"/>
                </a:rPr>
                <a:t>what to do</a:t>
              </a:r>
            </a:p>
          </p:txBody>
        </p:sp>
        <p:pic>
          <p:nvPicPr>
            <p:cNvPr id="27" name="Picture 24" descr="2010-01-06 sledging"/>
            <p:cNvPicPr>
              <a:picLocks noChangeAspect="1" noChangeArrowheads="1"/>
            </p:cNvPicPr>
            <p:nvPr/>
          </p:nvPicPr>
          <p:blipFill>
            <a:blip r:embed="rId7" cstate="print"/>
            <a:srcRect l="46194" t="23935" r="13721" b="33743"/>
            <a:stretch>
              <a:fillRect/>
            </a:stretch>
          </p:blipFill>
          <p:spPr bwMode="auto">
            <a:xfrm>
              <a:off x="2483768" y="5157192"/>
              <a:ext cx="1511300" cy="11969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34" name="Group 44"/>
          <p:cNvGrpSpPr/>
          <p:nvPr/>
        </p:nvGrpSpPr>
        <p:grpSpPr>
          <a:xfrm>
            <a:off x="6065664" y="3554115"/>
            <a:ext cx="2466032" cy="1235496"/>
            <a:chOff x="6065664" y="3554115"/>
            <a:chExt cx="2466032" cy="1235496"/>
          </a:xfrm>
        </p:grpSpPr>
        <p:sp>
          <p:nvSpPr>
            <p:cNvPr id="15" name="_s3085"/>
            <p:cNvSpPr>
              <a:spLocks noChangeArrowheads="1"/>
            </p:cNvSpPr>
            <p:nvPr/>
          </p:nvSpPr>
          <p:spPr bwMode="auto">
            <a:xfrm>
              <a:off x="6065664" y="3554115"/>
              <a:ext cx="1060450" cy="106045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non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85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GB" sz="1200" b="1" i="0" u="none" strike="noStrike" cap="none" normalizeH="0" baseline="0" dirty="0" smtClean="0">
                  <a:ln>
                    <a:noFill/>
                  </a:ln>
                  <a:solidFill>
                    <a:schemeClr val="bg2"/>
                  </a:solidFill>
                  <a:effectLst/>
                  <a:latin typeface="Arial" charset="0"/>
                  <a:cs typeface="Arial" charset="0"/>
                </a:rPr>
                <a:t>Easy to 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85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GB" sz="1200" b="1" i="0" u="none" strike="noStrike" cap="none" normalizeH="0" baseline="0" dirty="0" smtClean="0">
                  <a:ln>
                    <a:noFill/>
                  </a:ln>
                  <a:solidFill>
                    <a:schemeClr val="bg2"/>
                  </a:solidFill>
                  <a:effectLst/>
                  <a:latin typeface="Arial" charset="0"/>
                  <a:cs typeface="Arial" charset="0"/>
                </a:rPr>
                <a:t>access</a:t>
              </a:r>
            </a:p>
          </p:txBody>
        </p:sp>
        <p:pic>
          <p:nvPicPr>
            <p:cNvPr id="28" name="rg_hi" descr="ANd9GcTGmDcFkwiZDyYdY4GQpjNUQcIfwe2Vuv7W4JxVPCPyd_TogCrqng">
              <a:hlinkClick r:id="rId8"/>
            </p:cNvPr>
            <p:cNvPicPr>
              <a:picLocks noChangeAspect="1" noChangeArrowheads="1"/>
            </p:cNvPicPr>
            <p:nvPr/>
          </p:nvPicPr>
          <p:blipFill>
            <a:blip r:embed="rId9" cstate="print"/>
            <a:srcRect/>
            <a:stretch>
              <a:fillRect/>
            </a:stretch>
          </p:blipFill>
          <p:spPr bwMode="auto">
            <a:xfrm>
              <a:off x="7236296" y="3645024"/>
              <a:ext cx="1295400" cy="11445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38" name="Group 41"/>
          <p:cNvGrpSpPr/>
          <p:nvPr/>
        </p:nvGrpSpPr>
        <p:grpSpPr>
          <a:xfrm>
            <a:off x="4625802" y="1138957"/>
            <a:ext cx="1060450" cy="1910333"/>
            <a:chOff x="4625802" y="1138957"/>
            <a:chExt cx="1060450" cy="1910333"/>
          </a:xfrm>
        </p:grpSpPr>
        <p:sp>
          <p:nvSpPr>
            <p:cNvPr id="19" name="_s3089"/>
            <p:cNvSpPr>
              <a:spLocks noChangeArrowheads="1"/>
            </p:cNvSpPr>
            <p:nvPr/>
          </p:nvSpPr>
          <p:spPr bwMode="auto">
            <a:xfrm>
              <a:off x="4625802" y="1988840"/>
              <a:ext cx="1060450" cy="106045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non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85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GB" sz="1200" b="1" i="0" u="none" strike="noStrike" cap="none" normalizeH="0" baseline="0" dirty="0" smtClean="0">
                  <a:ln>
                    <a:noFill/>
                  </a:ln>
                  <a:solidFill>
                    <a:schemeClr val="bg2"/>
                  </a:solidFill>
                  <a:effectLst/>
                  <a:latin typeface="Arial" charset="0"/>
                  <a:cs typeface="Arial" charset="0"/>
                </a:rPr>
                <a:t>Easy to 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85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GB" sz="1200" b="1" i="0" u="none" strike="noStrike" cap="none" normalizeH="0" baseline="0" dirty="0" smtClean="0">
                  <a:ln>
                    <a:noFill/>
                  </a:ln>
                  <a:solidFill>
                    <a:schemeClr val="bg2"/>
                  </a:solidFill>
                  <a:effectLst/>
                  <a:latin typeface="Arial" charset="0"/>
                  <a:cs typeface="Arial" charset="0"/>
                </a:rPr>
                <a:t>understand</a:t>
              </a:r>
            </a:p>
          </p:txBody>
        </p:sp>
        <p:grpSp>
          <p:nvGrpSpPr>
            <p:cNvPr id="42" name="Group 38"/>
            <p:cNvGrpSpPr>
              <a:grpSpLocks/>
            </p:cNvGrpSpPr>
            <p:nvPr/>
          </p:nvGrpSpPr>
          <p:grpSpPr bwMode="auto">
            <a:xfrm>
              <a:off x="4786933" y="1138957"/>
              <a:ext cx="865187" cy="777875"/>
              <a:chOff x="2925" y="663"/>
              <a:chExt cx="545" cy="536"/>
            </a:xfrm>
          </p:grpSpPr>
          <p:pic>
            <p:nvPicPr>
              <p:cNvPr id="30" name="Picture 34"/>
              <p:cNvPicPr>
                <a:picLocks noChangeAspect="1" noChangeArrowheads="1"/>
              </p:cNvPicPr>
              <p:nvPr/>
            </p:nvPicPr>
            <p:blipFill>
              <a:blip r:embed="rId10" cstate="print"/>
              <a:srcRect/>
              <a:stretch>
                <a:fillRect/>
              </a:stretch>
            </p:blipFill>
            <p:spPr bwMode="auto">
              <a:xfrm>
                <a:off x="2925" y="845"/>
                <a:ext cx="181" cy="17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31" name="Picture 35"/>
              <p:cNvPicPr>
                <a:picLocks noChangeAspect="1" noChangeArrowheads="1"/>
              </p:cNvPicPr>
              <p:nvPr/>
            </p:nvPicPr>
            <p:blipFill>
              <a:blip r:embed="rId11" cstate="print"/>
              <a:srcRect/>
              <a:stretch>
                <a:fillRect/>
              </a:stretch>
            </p:blipFill>
            <p:spPr bwMode="auto">
              <a:xfrm>
                <a:off x="3107" y="663"/>
                <a:ext cx="227" cy="22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32" name="Picture 36" descr="No Snow Warning"/>
              <p:cNvPicPr>
                <a:picLocks noChangeAspect="1" noChangeArrowheads="1"/>
              </p:cNvPicPr>
              <p:nvPr/>
            </p:nvPicPr>
            <p:blipFill>
              <a:blip r:embed="rId12" cstate="print"/>
              <a:srcRect/>
              <a:stretch>
                <a:fillRect/>
              </a:stretch>
            </p:blipFill>
            <p:spPr bwMode="auto">
              <a:xfrm>
                <a:off x="3243" y="845"/>
                <a:ext cx="227" cy="22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33" name="Picture 37"/>
              <p:cNvPicPr>
                <a:picLocks noChangeAspect="1" noChangeArrowheads="1"/>
              </p:cNvPicPr>
              <p:nvPr/>
            </p:nvPicPr>
            <p:blipFill>
              <a:blip r:embed="rId13" cstate="print"/>
              <a:srcRect/>
              <a:stretch>
                <a:fillRect/>
              </a:stretch>
            </p:blipFill>
            <p:spPr bwMode="auto">
              <a:xfrm>
                <a:off x="3061" y="981"/>
                <a:ext cx="227" cy="21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</p:grpSp>
      <p:grpSp>
        <p:nvGrpSpPr>
          <p:cNvPr id="43" name="Group 48"/>
          <p:cNvGrpSpPr/>
          <p:nvPr/>
        </p:nvGrpSpPr>
        <p:grpSpPr>
          <a:xfrm>
            <a:off x="1187624" y="4725144"/>
            <a:ext cx="4248150" cy="863600"/>
            <a:chOff x="-3924944" y="4005064"/>
            <a:chExt cx="4248150" cy="863600"/>
          </a:xfrm>
        </p:grpSpPr>
        <p:sp>
          <p:nvSpPr>
            <p:cNvPr id="35" name="AutoShape 46"/>
            <p:cNvSpPr>
              <a:spLocks noChangeArrowheads="1"/>
            </p:cNvSpPr>
            <p:nvPr/>
          </p:nvSpPr>
          <p:spPr bwMode="auto">
            <a:xfrm>
              <a:off x="-3924944" y="4005064"/>
              <a:ext cx="4248150" cy="863600"/>
            </a:xfrm>
            <a:prstGeom prst="rightArrow">
              <a:avLst>
                <a:gd name="adj1" fmla="val 50000"/>
                <a:gd name="adj2" fmla="val 122978"/>
              </a:avLst>
            </a:prstGeom>
            <a:solidFill>
              <a:schemeClr val="folHlink"/>
            </a:solidFill>
            <a:ln w="9525" algn="ctr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6" name="Text Box 47"/>
            <p:cNvSpPr txBox="1">
              <a:spLocks noChangeArrowheads="1"/>
            </p:cNvSpPr>
            <p:nvPr/>
          </p:nvSpPr>
          <p:spPr bwMode="auto">
            <a:xfrm>
              <a:off x="-3204864" y="4221088"/>
              <a:ext cx="1584325" cy="455613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GB" sz="2800" dirty="0"/>
                <a:t>Effective</a:t>
              </a:r>
            </a:p>
          </p:txBody>
        </p:sp>
      </p:grpSp>
      <p:grpSp>
        <p:nvGrpSpPr>
          <p:cNvPr id="44" name="Group 45"/>
          <p:cNvGrpSpPr/>
          <p:nvPr/>
        </p:nvGrpSpPr>
        <p:grpSpPr>
          <a:xfrm>
            <a:off x="5652914" y="1989138"/>
            <a:ext cx="2747268" cy="1522115"/>
            <a:chOff x="5652914" y="1989138"/>
            <a:chExt cx="2747268" cy="1522115"/>
          </a:xfrm>
        </p:grpSpPr>
        <p:sp>
          <p:nvSpPr>
            <p:cNvPr id="17" name="_s3087"/>
            <p:cNvSpPr>
              <a:spLocks noChangeArrowheads="1"/>
            </p:cNvSpPr>
            <p:nvPr/>
          </p:nvSpPr>
          <p:spPr bwMode="auto">
            <a:xfrm>
              <a:off x="5652914" y="2450803"/>
              <a:ext cx="1060450" cy="106045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non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85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GB" sz="1200" b="1" i="0" u="none" strike="noStrike" cap="none" normalizeH="0" baseline="0" dirty="0" smtClean="0">
                  <a:ln>
                    <a:noFill/>
                  </a:ln>
                  <a:solidFill>
                    <a:schemeClr val="bg2"/>
                  </a:solidFill>
                  <a:effectLst/>
                  <a:latin typeface="Arial" charset="0"/>
                  <a:cs typeface="Arial" charset="0"/>
                </a:rPr>
                <a:t>Variety of 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85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GB" sz="1200" b="1" i="0" u="none" strike="noStrike" cap="none" normalizeH="0" baseline="0" dirty="0" smtClean="0">
                  <a:ln>
                    <a:noFill/>
                  </a:ln>
                  <a:solidFill>
                    <a:schemeClr val="bg2"/>
                  </a:solidFill>
                  <a:effectLst/>
                  <a:latin typeface="Arial" charset="0"/>
                  <a:cs typeface="Arial" charset="0"/>
                </a:rPr>
                <a:t>access points</a:t>
              </a:r>
            </a:p>
          </p:txBody>
        </p:sp>
        <p:pic>
          <p:nvPicPr>
            <p:cNvPr id="37" name="Picture 29" descr="230x317_phone"/>
            <p:cNvPicPr>
              <a:picLocks noChangeAspect="1" noChangeArrowheads="1"/>
            </p:cNvPicPr>
            <p:nvPr/>
          </p:nvPicPr>
          <p:blipFill>
            <a:blip r:embed="rId14" cstate="print">
              <a:clrChange>
                <a:clrFrom>
                  <a:srgbClr val="FEFEFE"/>
                </a:clrFrom>
                <a:clrTo>
                  <a:srgbClr val="FEFEFE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 rot="-993444">
              <a:off x="6744419" y="1989138"/>
              <a:ext cx="889000" cy="12255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45" name="Group 30"/>
            <p:cNvGrpSpPr>
              <a:grpSpLocks/>
            </p:cNvGrpSpPr>
            <p:nvPr/>
          </p:nvGrpSpPr>
          <p:grpSpPr bwMode="auto">
            <a:xfrm>
              <a:off x="7536582" y="1989138"/>
              <a:ext cx="863600" cy="865187"/>
              <a:chOff x="113" y="2931"/>
              <a:chExt cx="1008" cy="953"/>
            </a:xfrm>
          </p:grpSpPr>
          <p:pic>
            <p:nvPicPr>
              <p:cNvPr id="39" name="rg_hi" descr="ANd9GcSO6A5iy4YidbBtEIkMTBDrG0tb9365br8Y8Fp84AMoSOd5kU0U">
                <a:hlinkClick r:id="rId15"/>
              </p:cNvPr>
              <p:cNvPicPr>
                <a:picLocks noChangeAspect="1" noChangeArrowheads="1"/>
              </p:cNvPicPr>
              <p:nvPr/>
            </p:nvPicPr>
            <p:blipFill>
              <a:blip r:embed="rId16" cstate="print"/>
              <a:srcRect/>
              <a:stretch>
                <a:fillRect/>
              </a:stretch>
            </p:blipFill>
            <p:spPr bwMode="auto">
              <a:xfrm rot="-600000">
                <a:off x="113" y="3203"/>
                <a:ext cx="1008" cy="37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40" name="rg_hi" descr="ANd9GcT-8AtX3OO6QtO62u7Kl1ZthehnT4Ms_iNjmWa_G3-7s1IZfcIF">
                <a:hlinkClick r:id="rId17"/>
              </p:cNvPr>
              <p:cNvPicPr>
                <a:picLocks noChangeAspect="1" noChangeArrowheads="1"/>
              </p:cNvPicPr>
              <p:nvPr/>
            </p:nvPicPr>
            <p:blipFill>
              <a:blip r:embed="rId18" cstate="print"/>
              <a:srcRect/>
              <a:stretch>
                <a:fillRect/>
              </a:stretch>
            </p:blipFill>
            <p:spPr bwMode="auto">
              <a:xfrm rot="600000">
                <a:off x="158" y="2931"/>
                <a:ext cx="793" cy="30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41" name="Picture 33" descr="Logo YouTube por Hernando.svg">
                <a:hlinkClick r:id="rId19"/>
              </p:cNvPr>
              <p:cNvPicPr>
                <a:picLocks noChangeAspect="1" noChangeArrowheads="1"/>
              </p:cNvPicPr>
              <p:nvPr/>
            </p:nvPicPr>
            <p:blipFill>
              <a:blip r:embed="rId20" cstate="print"/>
              <a:srcRect/>
              <a:stretch>
                <a:fillRect/>
              </a:stretch>
            </p:blipFill>
            <p:spPr bwMode="auto">
              <a:xfrm>
                <a:off x="204" y="3566"/>
                <a:ext cx="792" cy="31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2123728" y="578750"/>
            <a:ext cx="6840760" cy="934656"/>
          </a:xfrm>
        </p:spPr>
        <p:txBody>
          <a:bodyPr/>
          <a:lstStyle/>
          <a:p>
            <a:r>
              <a:rPr lang="en-US" dirty="0" smtClean="0"/>
              <a:t>How to we establish if a warning was effective?</a:t>
            </a:r>
            <a:endParaRPr lang="en-US" dirty="0"/>
          </a:p>
        </p:txBody>
      </p:sp>
      <p:sp>
        <p:nvSpPr>
          <p:cNvPr id="7" name="Subtitle 2"/>
          <p:cNvSpPr>
            <a:spLocks noGrp="1"/>
          </p:cNvSpPr>
          <p:nvPr>
            <p:ph type="subTitle" idx="1"/>
          </p:nvPr>
        </p:nvSpPr>
        <p:spPr>
          <a:xfrm>
            <a:off x="2123728" y="1541182"/>
            <a:ext cx="6840760" cy="4192074"/>
          </a:xfrm>
        </p:spPr>
        <p:txBody>
          <a:bodyPr/>
          <a:lstStyle/>
          <a:p>
            <a:pPr lvl="1">
              <a:lnSpc>
                <a:spcPct val="100000"/>
              </a:lnSpc>
              <a:spcBef>
                <a:spcPts val="180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en-US" sz="2800" dirty="0" smtClean="0"/>
              <a:t>Ask the users of the warning</a:t>
            </a:r>
          </a:p>
          <a:p>
            <a:pPr lvl="2">
              <a:lnSpc>
                <a:spcPct val="100000"/>
              </a:lnSpc>
              <a:spcBef>
                <a:spcPts val="600"/>
              </a:spcBef>
              <a:spcAft>
                <a:spcPts val="1200"/>
              </a:spcAft>
              <a:buFont typeface="Arial" pitchFamily="34" charset="0"/>
              <a:buChar char="•"/>
            </a:pPr>
            <a:r>
              <a:rPr lang="en-US" sz="2800" dirty="0" smtClean="0"/>
              <a:t>Disaster Managers?</a:t>
            </a:r>
          </a:p>
          <a:p>
            <a:pPr lvl="2">
              <a:lnSpc>
                <a:spcPct val="100000"/>
              </a:lnSpc>
              <a:spcBef>
                <a:spcPts val="600"/>
              </a:spcBef>
              <a:spcAft>
                <a:spcPts val="1200"/>
              </a:spcAft>
              <a:buFont typeface="Arial" pitchFamily="34" charset="0"/>
              <a:buChar char="•"/>
            </a:pPr>
            <a:r>
              <a:rPr lang="en-US" sz="2800" dirty="0" smtClean="0"/>
              <a:t>Public?</a:t>
            </a:r>
          </a:p>
          <a:p>
            <a:pPr lvl="1">
              <a:lnSpc>
                <a:spcPct val="100000"/>
              </a:lnSpc>
              <a:spcBef>
                <a:spcPts val="180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en-US" sz="2800" dirty="0" smtClean="0"/>
              <a:t>Check against observations</a:t>
            </a:r>
          </a:p>
          <a:p>
            <a:pPr lvl="2">
              <a:lnSpc>
                <a:spcPct val="100000"/>
              </a:lnSpc>
              <a:spcBef>
                <a:spcPts val="600"/>
              </a:spcBef>
              <a:spcAft>
                <a:spcPts val="1200"/>
              </a:spcAft>
              <a:buFont typeface="Arial" pitchFamily="34" charset="0"/>
              <a:buChar char="•"/>
            </a:pPr>
            <a:r>
              <a:rPr lang="en-US" sz="2800" dirty="0" smtClean="0"/>
              <a:t>But do we have observations of impacts?</a:t>
            </a:r>
          </a:p>
          <a:p>
            <a:pPr lvl="2">
              <a:lnSpc>
                <a:spcPct val="100000"/>
              </a:lnSpc>
              <a:spcBef>
                <a:spcPts val="600"/>
              </a:spcBef>
              <a:spcAft>
                <a:spcPts val="1200"/>
              </a:spcAft>
              <a:buFont typeface="Arial" pitchFamily="34" charset="0"/>
              <a:buChar char="•"/>
            </a:pPr>
            <a:r>
              <a:rPr lang="en-US" sz="2800" dirty="0" smtClean="0"/>
              <a:t>We cannot just check against meteorological observations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2123728" y="578750"/>
            <a:ext cx="6840760" cy="934656"/>
          </a:xfrm>
        </p:spPr>
        <p:txBody>
          <a:bodyPr/>
          <a:lstStyle/>
          <a:p>
            <a:r>
              <a:rPr lang="en-US" dirty="0" smtClean="0"/>
              <a:t>How do we get feedback from users?</a:t>
            </a:r>
            <a:endParaRPr lang="en-US" dirty="0"/>
          </a:p>
        </p:txBody>
      </p:sp>
      <p:sp>
        <p:nvSpPr>
          <p:cNvPr id="7" name="Subtitle 2"/>
          <p:cNvSpPr>
            <a:spLocks noGrp="1"/>
          </p:cNvSpPr>
          <p:nvPr>
            <p:ph type="subTitle" idx="1"/>
          </p:nvPr>
        </p:nvSpPr>
        <p:spPr>
          <a:xfrm>
            <a:off x="2123728" y="1541182"/>
            <a:ext cx="6840760" cy="4192074"/>
          </a:xfrm>
        </p:spPr>
        <p:txBody>
          <a:bodyPr/>
          <a:lstStyle/>
          <a:p>
            <a:pPr lvl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Font typeface="Arial" pitchFamily="34" charset="0"/>
              <a:buChar char="•"/>
            </a:pPr>
            <a:r>
              <a:rPr lang="en-US" sz="2800" dirty="0" smtClean="0"/>
              <a:t>Disaster managers	</a:t>
            </a:r>
          </a:p>
          <a:p>
            <a:pPr lvl="2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Font typeface="Arial" pitchFamily="34" charset="0"/>
              <a:buChar char="•"/>
            </a:pPr>
            <a:r>
              <a:rPr lang="en-US" sz="2800" dirty="0" smtClean="0"/>
              <a:t>We can ask them directly</a:t>
            </a:r>
          </a:p>
          <a:p>
            <a:pPr lvl="2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Font typeface="Arial" pitchFamily="34" charset="0"/>
              <a:buChar char="•"/>
            </a:pPr>
            <a:r>
              <a:rPr lang="en-US" sz="2800" dirty="0" smtClean="0"/>
              <a:t>Info from them is reliable and proportionate.</a:t>
            </a:r>
          </a:p>
          <a:p>
            <a:pPr lvl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Font typeface="Arial" pitchFamily="34" charset="0"/>
              <a:buChar char="•"/>
            </a:pPr>
            <a:r>
              <a:rPr lang="en-US" sz="2800" dirty="0" smtClean="0"/>
              <a:t>Public</a:t>
            </a:r>
          </a:p>
          <a:p>
            <a:pPr lvl="2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Font typeface="Arial" pitchFamily="34" charset="0"/>
              <a:buChar char="•"/>
            </a:pPr>
            <a:r>
              <a:rPr lang="en-US" sz="2800" dirty="0" smtClean="0"/>
              <a:t>Formal surveys</a:t>
            </a:r>
          </a:p>
          <a:p>
            <a:pPr lvl="2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Font typeface="Arial" pitchFamily="34" charset="0"/>
              <a:buChar char="•"/>
            </a:pPr>
            <a:r>
              <a:rPr lang="en-US" sz="2800" dirty="0" smtClean="0"/>
              <a:t>General feedback via contact centre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92188" y="349250"/>
            <a:ext cx="6972300" cy="1371600"/>
          </a:xfrm>
        </p:spPr>
        <p:txBody>
          <a:bodyPr/>
          <a:lstStyle/>
          <a:p>
            <a:r>
              <a:rPr lang="en-GB" dirty="0" smtClean="0"/>
              <a:t>Feedback channels in UK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92188" y="1774825"/>
            <a:ext cx="6972300" cy="4525963"/>
          </a:xfrm>
        </p:spPr>
        <p:txBody>
          <a:bodyPr/>
          <a:lstStyle/>
          <a:p>
            <a:r>
              <a:rPr lang="en-GB" sz="2800" dirty="0" smtClean="0"/>
              <a:t>What feedback channels do we use?</a:t>
            </a:r>
          </a:p>
          <a:p>
            <a:pPr lvl="1"/>
            <a:r>
              <a:rPr lang="en-GB" sz="2800" dirty="0" smtClean="0"/>
              <a:t>24/7 customer call centre</a:t>
            </a:r>
          </a:p>
          <a:p>
            <a:pPr lvl="1"/>
            <a:r>
              <a:rPr lang="en-GB" sz="2800" dirty="0" smtClean="0"/>
              <a:t>Twitter</a:t>
            </a:r>
          </a:p>
          <a:p>
            <a:pPr lvl="1"/>
            <a:r>
              <a:rPr lang="en-GB" sz="2800" dirty="0" err="1" smtClean="0"/>
              <a:t>Facebook</a:t>
            </a:r>
            <a:endParaRPr lang="en-GB" sz="2800" dirty="0" smtClean="0"/>
          </a:p>
          <a:p>
            <a:pPr lvl="1"/>
            <a:r>
              <a:rPr lang="en-GB" sz="2800" dirty="0" smtClean="0"/>
              <a:t>Surveys</a:t>
            </a:r>
          </a:p>
          <a:p>
            <a:pPr lvl="1"/>
            <a:r>
              <a:rPr lang="en-GB" sz="2800" dirty="0" smtClean="0"/>
              <a:t>Ask disaster managers/event debriefs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64196" y="349250"/>
            <a:ext cx="6972300" cy="1371600"/>
          </a:xfrm>
        </p:spPr>
        <p:txBody>
          <a:bodyPr/>
          <a:lstStyle/>
          <a:p>
            <a:r>
              <a:rPr lang="en-GB" dirty="0" smtClean="0"/>
              <a:t>Customer Centre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64196" y="1774825"/>
            <a:ext cx="6972300" cy="4525963"/>
          </a:xfrm>
        </p:spPr>
        <p:txBody>
          <a:bodyPr/>
          <a:lstStyle/>
          <a:p>
            <a:r>
              <a:rPr lang="en-GB" dirty="0" smtClean="0"/>
              <a:t>Customer Centre staff work 24/7/365	</a:t>
            </a:r>
          </a:p>
          <a:p>
            <a:r>
              <a:rPr lang="en-GB" dirty="0" smtClean="0"/>
              <a:t>When they receive email or call they deal with it immediately if possible</a:t>
            </a:r>
          </a:p>
          <a:p>
            <a:r>
              <a:rPr lang="en-GB" dirty="0" smtClean="0"/>
              <a:t>If not they send the enquiry to an expert in the Met Office</a:t>
            </a:r>
          </a:p>
          <a:p>
            <a:pPr lvl="1"/>
            <a:r>
              <a:rPr lang="en-GB" dirty="0" smtClean="0"/>
              <a:t>The expert sends response to Customer Centre to respond on their behalf to preserve anonymity</a:t>
            </a:r>
          </a:p>
          <a:p>
            <a:r>
              <a:rPr lang="en-GB" dirty="0" smtClean="0"/>
              <a:t>Feedback (complaints and compliments) captured on a feedback management system</a:t>
            </a:r>
          </a:p>
          <a:p>
            <a:endParaRPr lang="en-GB" dirty="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64196" y="349250"/>
            <a:ext cx="6972300" cy="1371600"/>
          </a:xfrm>
        </p:spPr>
        <p:txBody>
          <a:bodyPr/>
          <a:lstStyle/>
          <a:p>
            <a:r>
              <a:rPr lang="en-GB" dirty="0" smtClean="0"/>
              <a:t>Customer Centre	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64196" y="1774825"/>
            <a:ext cx="6972300" cy="4525963"/>
          </a:xfrm>
        </p:spPr>
        <p:txBody>
          <a:bodyPr/>
          <a:lstStyle/>
          <a:p>
            <a:r>
              <a:rPr lang="en-GB" dirty="0" smtClean="0"/>
              <a:t>Target set by Met Office to resolve feedback within 28 days, with a ‘stretch’ target of 20 days</a:t>
            </a:r>
          </a:p>
          <a:p>
            <a:r>
              <a:rPr lang="en-GB" dirty="0" smtClean="0"/>
              <a:t>Monthly feedback report compiled for Met Office managers</a:t>
            </a:r>
          </a:p>
          <a:p>
            <a:pPr lvl="1"/>
            <a:r>
              <a:rPr lang="en-GB" dirty="0" smtClean="0"/>
              <a:t>This contributes to how the Met Office can work towards refining and improving products and services</a:t>
            </a:r>
          </a:p>
          <a:p>
            <a:r>
              <a:rPr lang="en-GB" dirty="0" smtClean="0"/>
              <a:t>April to September this year 350 complaints a month on average</a:t>
            </a:r>
          </a:p>
          <a:p>
            <a:r>
              <a:rPr lang="en-GB" dirty="0" smtClean="0"/>
              <a:t>Last year we refreshed the website and had an average of 694 complaints a month</a:t>
            </a:r>
            <a:endParaRPr lang="en-GB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/>
              <a:t>Formal surveys</a:t>
            </a:r>
            <a:endParaRPr lang="en-GB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2123728" y="578750"/>
            <a:ext cx="6840760" cy="934656"/>
          </a:xfrm>
          <a:prstGeom prst="rect">
            <a:avLst/>
          </a:prstGeom>
          <a:ln>
            <a:noFill/>
          </a:ln>
        </p:spPr>
        <p:txBody>
          <a:bodyPr anchor="b" anchorCtr="0"/>
          <a:lstStyle/>
          <a:p>
            <a:pPr marL="0" marR="0" lvl="0" indent="0" algn="l" defTabSz="914400" rtl="0" eaLnBrk="1" fontAlgn="base" latinLnBrk="0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3600" b="0" i="0" u="none" strike="noStrike" kern="0" cap="none" spc="0" normalizeH="0" baseline="0" noProof="0" dirty="0">
              <a:ln>
                <a:noFill/>
              </a:ln>
              <a:solidFill>
                <a:schemeClr val="bg2"/>
              </a:solidFill>
              <a:effectLst/>
              <a:uLnTx/>
              <a:uFillTx/>
              <a:latin typeface="Arial"/>
              <a:ea typeface="ＭＳ Ｐゴシック" charset="0"/>
              <a:cs typeface="Arial"/>
            </a:endParaRPr>
          </a:p>
        </p:txBody>
      </p:sp>
      <p:sp>
        <p:nvSpPr>
          <p:cNvPr id="5" name="Subtitle 2"/>
          <p:cNvSpPr txBox="1">
            <a:spLocks/>
          </p:cNvSpPr>
          <p:nvPr/>
        </p:nvSpPr>
        <p:spPr>
          <a:xfrm>
            <a:off x="2123728" y="1541182"/>
            <a:ext cx="6840760" cy="4192074"/>
          </a:xfrm>
          <a:prstGeom prst="rect">
            <a:avLst/>
          </a:prstGeom>
        </p:spPr>
        <p:txBody>
          <a:bodyPr/>
          <a:lstStyle/>
          <a:p>
            <a:pPr marL="623888" marR="0" lvl="1" indent="-182563" algn="l" defTabSz="914400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ＭＳ Ｐゴシック" charset="0"/>
              </a:rPr>
              <a:t>After any AMBER or RED warning</a:t>
            </a:r>
            <a:r>
              <a:rPr kumimoji="0" lang="en-US" sz="2800" b="0" i="0" u="none" strike="noStrike" kern="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ＭＳ Ｐゴシック" charset="0"/>
              </a:rPr>
              <a:t> (medium or high impacts expected) we survey the public and responders in the area</a:t>
            </a:r>
            <a:endParaRPr kumimoji="0" lang="en-US" sz="28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ＭＳ Ｐゴシック" charset="0"/>
            </a:endParaRPr>
          </a:p>
          <a:p>
            <a:pPr marL="623888" marR="0" lvl="1" indent="-182563" algn="l" defTabSz="914400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ＭＳ Ｐゴシック" charset="0"/>
              </a:rPr>
              <a:t>Ask for their satisfaction levels</a:t>
            </a:r>
          </a:p>
          <a:p>
            <a:pPr marL="623888" marR="0" lvl="1" indent="-182563" algn="l" defTabSz="914400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2800" kern="0" dirty="0" smtClean="0">
                <a:solidFill>
                  <a:srgbClr val="000000"/>
                </a:solidFill>
                <a:latin typeface="+mn-lt"/>
              </a:rPr>
              <a:t>Ask if they took any actions as a result of the warning.</a:t>
            </a:r>
            <a:endParaRPr kumimoji="0" lang="en-US" sz="28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ＭＳ Ｐゴシック" charset="0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_standard_template_14_0085">
  <a:themeElements>
    <a:clrScheme name="Corporate pallette">
      <a:dk1>
        <a:srgbClr val="000000"/>
      </a:dk1>
      <a:lt1>
        <a:srgbClr val="FFFFFF"/>
      </a:lt1>
      <a:dk2>
        <a:srgbClr val="9CA299"/>
      </a:dk2>
      <a:lt2>
        <a:srgbClr val="00ADD0"/>
      </a:lt2>
      <a:accent1>
        <a:srgbClr val="8F8DCB"/>
      </a:accent1>
      <a:accent2>
        <a:srgbClr val="878800"/>
      </a:accent2>
      <a:accent3>
        <a:srgbClr val="031F73"/>
      </a:accent3>
      <a:accent4>
        <a:srgbClr val="9CA299"/>
      </a:accent4>
      <a:accent5>
        <a:srgbClr val="CCFF33"/>
      </a:accent5>
      <a:accent6>
        <a:srgbClr val="D7A900"/>
      </a:accent6>
      <a:hlink>
        <a:srgbClr val="9CA299"/>
      </a:hlink>
      <a:folHlink>
        <a:srgbClr val="ED2939"/>
      </a:folHlink>
    </a:clrScheme>
    <a:fontScheme name="Blank Presentatio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85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4400" b="0" i="0" u="none" strike="noStrike" cap="none" normalizeH="0" baseline="0" smtClean="0">
            <a:ln>
              <a:noFill/>
            </a:ln>
            <a:solidFill>
              <a:schemeClr val="tx2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85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4400" b="0" i="0" u="none" strike="noStrike" cap="none" normalizeH="0" baseline="0" smtClean="0">
            <a:ln>
              <a:noFill/>
            </a:ln>
            <a:solidFill>
              <a:schemeClr val="tx2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3">
        <a:dk1>
          <a:srgbClr val="808080"/>
        </a:dk1>
        <a:lt1>
          <a:srgbClr val="FFFFFF"/>
        </a:lt1>
        <a:dk2>
          <a:srgbClr val="000000"/>
        </a:dk2>
        <a:lt2>
          <a:srgbClr val="FFFFFF"/>
        </a:lt2>
        <a:accent1>
          <a:srgbClr val="BBE0E3"/>
        </a:accent1>
        <a:accent2>
          <a:srgbClr val="ED2939"/>
        </a:accent2>
        <a:accent3>
          <a:srgbClr val="AAAAAA"/>
        </a:accent3>
        <a:accent4>
          <a:srgbClr val="DADADA"/>
        </a:accent4>
        <a:accent5>
          <a:srgbClr val="DAEDEF"/>
        </a:accent5>
        <a:accent6>
          <a:srgbClr val="D72433"/>
        </a:accent6>
        <a:hlink>
          <a:srgbClr val="009999"/>
        </a:hlink>
        <a:folHlink>
          <a:srgbClr val="CCFF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4">
        <a:dk1>
          <a:srgbClr val="808080"/>
        </a:dk1>
        <a:lt1>
          <a:srgbClr val="FFFFFF"/>
        </a:lt1>
        <a:dk2>
          <a:srgbClr val="000000"/>
        </a:dk2>
        <a:lt2>
          <a:srgbClr val="FFFFFF"/>
        </a:lt2>
        <a:accent1>
          <a:srgbClr val="BBE0E3"/>
        </a:accent1>
        <a:accent2>
          <a:srgbClr val="ED2939"/>
        </a:accent2>
        <a:accent3>
          <a:srgbClr val="AAAAAA"/>
        </a:accent3>
        <a:accent4>
          <a:srgbClr val="DADADA"/>
        </a:accent4>
        <a:accent5>
          <a:srgbClr val="DAEDEF"/>
        </a:accent5>
        <a:accent6>
          <a:srgbClr val="D72433"/>
        </a:accent6>
        <a:hlink>
          <a:srgbClr val="009999"/>
        </a:hlink>
        <a:folHlink>
          <a:srgbClr val="B9DB0E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MO_standard_template_14_0085</Template>
  <TotalTime>95</TotalTime>
  <Words>679</Words>
  <Application>Microsoft Office PowerPoint</Application>
  <PresentationFormat>On-screen Show (4:3)</PresentationFormat>
  <Paragraphs>130</Paragraphs>
  <Slides>20</Slides>
  <Notes>2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2" baseType="lpstr">
      <vt:lpstr>MO_standard_template_14_0085</vt:lpstr>
      <vt:lpstr>Chart</vt:lpstr>
      <vt:lpstr>Verification of Warnings</vt:lpstr>
      <vt:lpstr>Outline</vt:lpstr>
      <vt:lpstr>What makes an effective warning?</vt:lpstr>
      <vt:lpstr>How to we establish if a warning was effective?</vt:lpstr>
      <vt:lpstr>How do we get feedback from users?</vt:lpstr>
      <vt:lpstr>Feedback channels in UK</vt:lpstr>
      <vt:lpstr>Customer Centre</vt:lpstr>
      <vt:lpstr>Customer Centre </vt:lpstr>
      <vt:lpstr>Formal surveys</vt:lpstr>
      <vt:lpstr>Public Appreciation</vt:lpstr>
      <vt:lpstr>Slide 11</vt:lpstr>
      <vt:lpstr>Check against impact observations</vt:lpstr>
      <vt:lpstr>Weather Observations Website (WOW) – includes impacts option</vt:lpstr>
      <vt:lpstr>What are the challenges with impact data?</vt:lpstr>
      <vt:lpstr>Check against impact observations</vt:lpstr>
      <vt:lpstr>Subjective Assessment</vt:lpstr>
      <vt:lpstr>Subjective Assessment</vt:lpstr>
      <vt:lpstr>Subjective Assessment</vt:lpstr>
      <vt:lpstr>Summary</vt:lpstr>
      <vt:lpstr>Questions?</vt:lpstr>
    </vt:vector>
  </TitlesOfParts>
  <Company>Met Office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Graeme Forrester</dc:creator>
  <dc:description>submitted 26.7.2005     CHG015666 refers</dc:description>
  <cp:lastModifiedBy>mark.bevan</cp:lastModifiedBy>
  <cp:revision>14</cp:revision>
  <cp:lastPrinted>2004-10-15T09:34:20Z</cp:lastPrinted>
  <dcterms:created xsi:type="dcterms:W3CDTF">2015-11-05T14:34:46Z</dcterms:created>
  <dcterms:modified xsi:type="dcterms:W3CDTF">2016-11-03T18:53:35Z</dcterms:modified>
</cp:coreProperties>
</file>